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  <p:sldMasterId id="2147483733" r:id="rId2"/>
  </p:sldMasterIdLst>
  <p:notesMasterIdLst>
    <p:notesMasterId r:id="rId107"/>
  </p:notesMasterIdLst>
  <p:handoutMasterIdLst>
    <p:handoutMasterId r:id="rId108"/>
  </p:handoutMasterIdLst>
  <p:sldIdLst>
    <p:sldId id="319" r:id="rId3"/>
    <p:sldId id="1307" r:id="rId4"/>
    <p:sldId id="1308" r:id="rId5"/>
    <p:sldId id="1309" r:id="rId6"/>
    <p:sldId id="1321" r:id="rId7"/>
    <p:sldId id="1465" r:id="rId8"/>
    <p:sldId id="1466" r:id="rId9"/>
    <p:sldId id="1467" r:id="rId10"/>
    <p:sldId id="1468" r:id="rId11"/>
    <p:sldId id="1469" r:id="rId12"/>
    <p:sldId id="1470" r:id="rId13"/>
    <p:sldId id="1471" r:id="rId14"/>
    <p:sldId id="1472" r:id="rId15"/>
    <p:sldId id="1473" r:id="rId16"/>
    <p:sldId id="1474" r:id="rId17"/>
    <p:sldId id="1475" r:id="rId18"/>
    <p:sldId id="1476" r:id="rId19"/>
    <p:sldId id="1477" r:id="rId20"/>
    <p:sldId id="1478" r:id="rId21"/>
    <p:sldId id="1483" r:id="rId22"/>
    <p:sldId id="1479" r:id="rId23"/>
    <p:sldId id="1484" r:id="rId24"/>
    <p:sldId id="1480" r:id="rId25"/>
    <p:sldId id="1485" r:id="rId26"/>
    <p:sldId id="1481" r:id="rId27"/>
    <p:sldId id="1482" r:id="rId28"/>
    <p:sldId id="1486" r:id="rId29"/>
    <p:sldId id="1496" r:id="rId30"/>
    <p:sldId id="1487" r:id="rId31"/>
    <p:sldId id="1497" r:id="rId32"/>
    <p:sldId id="1488" r:id="rId33"/>
    <p:sldId id="1498" r:id="rId34"/>
    <p:sldId id="1489" r:id="rId35"/>
    <p:sldId id="1490" r:id="rId36"/>
    <p:sldId id="1499" r:id="rId37"/>
    <p:sldId id="1500" r:id="rId38"/>
    <p:sldId id="1501" r:id="rId39"/>
    <p:sldId id="1502" r:id="rId40"/>
    <p:sldId id="1503" r:id="rId41"/>
    <p:sldId id="1504" r:id="rId42"/>
    <p:sldId id="1505" r:id="rId43"/>
    <p:sldId id="1491" r:id="rId44"/>
    <p:sldId id="1506" r:id="rId45"/>
    <p:sldId id="1507" r:id="rId46"/>
    <p:sldId id="1508" r:id="rId47"/>
    <p:sldId id="1509" r:id="rId48"/>
    <p:sldId id="1510" r:id="rId49"/>
    <p:sldId id="1512" r:id="rId50"/>
    <p:sldId id="1513" r:id="rId51"/>
    <p:sldId id="1514" r:id="rId52"/>
    <p:sldId id="1492" r:id="rId53"/>
    <p:sldId id="1511" r:id="rId54"/>
    <p:sldId id="1515" r:id="rId55"/>
    <p:sldId id="1493" r:id="rId56"/>
    <p:sldId id="1516" r:id="rId57"/>
    <p:sldId id="1520" r:id="rId58"/>
    <p:sldId id="1521" r:id="rId59"/>
    <p:sldId id="1522" r:id="rId60"/>
    <p:sldId id="1523" r:id="rId61"/>
    <p:sldId id="1524" r:id="rId62"/>
    <p:sldId id="1525" r:id="rId63"/>
    <p:sldId id="1526" r:id="rId64"/>
    <p:sldId id="1527" r:id="rId65"/>
    <p:sldId id="1528" r:id="rId66"/>
    <p:sldId id="1529" r:id="rId67"/>
    <p:sldId id="1530" r:id="rId68"/>
    <p:sldId id="1531" r:id="rId69"/>
    <p:sldId id="1532" r:id="rId70"/>
    <p:sldId id="1533" r:id="rId71"/>
    <p:sldId id="1534" r:id="rId72"/>
    <p:sldId id="1535" r:id="rId73"/>
    <p:sldId id="1536" r:id="rId74"/>
    <p:sldId id="1537" r:id="rId75"/>
    <p:sldId id="1494" r:id="rId76"/>
    <p:sldId id="1538" r:id="rId77"/>
    <p:sldId id="1539" r:id="rId78"/>
    <p:sldId id="1540" r:id="rId79"/>
    <p:sldId id="1518" r:id="rId80"/>
    <p:sldId id="1541" r:id="rId81"/>
    <p:sldId id="1542" r:id="rId82"/>
    <p:sldId id="1543" r:id="rId83"/>
    <p:sldId id="1544" r:id="rId84"/>
    <p:sldId id="1545" r:id="rId85"/>
    <p:sldId id="1546" r:id="rId86"/>
    <p:sldId id="1547" r:id="rId87"/>
    <p:sldId id="1548" r:id="rId88"/>
    <p:sldId id="1549" r:id="rId89"/>
    <p:sldId id="1550" r:id="rId90"/>
    <p:sldId id="1551" r:id="rId91"/>
    <p:sldId id="1552" r:id="rId92"/>
    <p:sldId id="1553" r:id="rId93"/>
    <p:sldId id="1554" r:id="rId94"/>
    <p:sldId id="1555" r:id="rId95"/>
    <p:sldId id="1557" r:id="rId96"/>
    <p:sldId id="1558" r:id="rId97"/>
    <p:sldId id="1559" r:id="rId98"/>
    <p:sldId id="1560" r:id="rId99"/>
    <p:sldId id="1561" r:id="rId100"/>
    <p:sldId id="1562" r:id="rId101"/>
    <p:sldId id="1563" r:id="rId102"/>
    <p:sldId id="1564" r:id="rId103"/>
    <p:sldId id="1519" r:id="rId104"/>
    <p:sldId id="1566" r:id="rId105"/>
    <p:sldId id="1567" r:id="rId106"/>
  </p:sldIdLst>
  <p:sldSz cx="9144000" cy="6858000" type="screen4x3"/>
  <p:notesSz cx="6858000" cy="9144000"/>
  <p:custDataLst>
    <p:tags r:id="rId10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1534"/>
    <a:srgbClr val="7890E2"/>
    <a:srgbClr val="0293B8"/>
    <a:srgbClr val="90CFDF"/>
    <a:srgbClr val="319095"/>
    <a:srgbClr val="074996"/>
    <a:srgbClr val="595959"/>
    <a:srgbClr val="4472C4"/>
    <a:srgbClr val="F30017"/>
    <a:srgbClr val="FFAF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50" autoAdjust="0"/>
    <p:restoredTop sz="89414" autoAdjust="0"/>
  </p:normalViewPr>
  <p:slideViewPr>
    <p:cSldViewPr snapToGrid="0">
      <p:cViewPr varScale="1">
        <p:scale>
          <a:sx n="96" d="100"/>
          <a:sy n="96" d="100"/>
        </p:scale>
        <p:origin x="1317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7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20109"/>
    </p:cViewPr>
  </p:sorterViewPr>
  <p:notesViewPr>
    <p:cSldViewPr snapToGrid="0" showGuides="1">
      <p:cViewPr varScale="1">
        <p:scale>
          <a:sx n="74" d="100"/>
          <a:sy n="74" d="100"/>
        </p:scale>
        <p:origin x="2961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heme" Target="theme/theme1.xml"/><Relationship Id="rId16" Type="http://schemas.openxmlformats.org/officeDocument/2006/relationships/slide" Target="slides/slide14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ags" Target="tags/tag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2023-08-06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0597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82E6F00-05EC-450C-BA6A-E2BBAAEAAE11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E04F2F0-E649-4C3D-B03E-B2959B6BB17C}"/>
              </a:ext>
            </a:extLst>
          </p:cNvPr>
          <p:cNvSpPr/>
          <p:nvPr userDrawn="1"/>
        </p:nvSpPr>
        <p:spPr>
          <a:xfrm>
            <a:off x="81998" y="0"/>
            <a:ext cx="3361317" cy="987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B3B22F-4AE1-4FE4-9581-A36C8B899E35}"/>
              </a:ext>
            </a:extLst>
          </p:cNvPr>
          <p:cNvSpPr/>
          <p:nvPr userDrawn="1"/>
        </p:nvSpPr>
        <p:spPr>
          <a:xfrm>
            <a:off x="779532" y="185051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  <a:endParaRPr lang="zh-CN" alt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71534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E293F7B-ABE8-4EB0-883C-581DA1797F18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87581" y="102546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6ABB570-0F14-4E43-BD7A-C3E682C96CFA}"/>
              </a:ext>
            </a:extLst>
          </p:cNvPr>
          <p:cNvSpPr/>
          <p:nvPr userDrawn="1"/>
        </p:nvSpPr>
        <p:spPr>
          <a:xfrm>
            <a:off x="5765322" y="65214"/>
            <a:ext cx="3361317" cy="987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3979C11-0D94-46F0-89BE-03F6164E6BA2}"/>
              </a:ext>
            </a:extLst>
          </p:cNvPr>
          <p:cNvSpPr/>
          <p:nvPr userDrawn="1"/>
        </p:nvSpPr>
        <p:spPr>
          <a:xfrm>
            <a:off x="4342686" y="179918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  <a:endParaRPr lang="zh-CN" alt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71534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774088" y="163858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结尾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00584" y="-106934"/>
            <a:ext cx="9351198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5604C697-5F9B-7147-A35C-C3337DB17A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3632200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 dirty="0"/>
          </a:p>
        </p:txBody>
      </p:sp>
      <p:pic>
        <p:nvPicPr>
          <p:cNvPr id="10" name="图片占位符 4">
            <a:extLst>
              <a:ext uri="{FF2B5EF4-FFF2-40B4-BE49-F238E27FC236}">
                <a16:creationId xmlns:a16="http://schemas.microsoft.com/office/drawing/2014/main" id="{0236C21D-9B21-4A8C-B223-F9C43C945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5239"/>
            <a:ext cx="9144000" cy="3554865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9812D007-A81E-4F1C-B39F-F5936F60A18B}"/>
              </a:ext>
            </a:extLst>
          </p:cNvPr>
          <p:cNvSpPr txBox="1">
            <a:spLocks/>
          </p:cNvSpPr>
          <p:nvPr userDrawn="1"/>
        </p:nvSpPr>
        <p:spPr>
          <a:xfrm>
            <a:off x="602457" y="4218524"/>
            <a:ext cx="7939086" cy="892503"/>
          </a:xfrm>
          <a:prstGeom prst="rect">
            <a:avLst/>
          </a:prstGeom>
        </p:spPr>
        <p:txBody>
          <a:bodyPr tIns="0" bIns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>
                <a:solidFill>
                  <a:schemeClr val="accent1"/>
                </a:solidFill>
              </a:rPr>
              <a:t>海军航空大学</a:t>
            </a: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B3AE04CC-8F1C-4AA3-B566-7F992403C83B}"/>
              </a:ext>
            </a:extLst>
          </p:cNvPr>
          <p:cNvSpPr txBox="1">
            <a:spLocks/>
          </p:cNvSpPr>
          <p:nvPr userDrawn="1"/>
        </p:nvSpPr>
        <p:spPr>
          <a:xfrm>
            <a:off x="602457" y="4856798"/>
            <a:ext cx="7939086" cy="508452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350" dirty="0">
                <a:solidFill>
                  <a:schemeClr val="tx2"/>
                </a:solidFill>
              </a:rPr>
              <a:t>Naval Aeronautical University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F628FB-2736-43E4-BBA8-661E473C006B}"/>
              </a:ext>
            </a:extLst>
          </p:cNvPr>
          <p:cNvSpPr/>
          <p:nvPr userDrawn="1"/>
        </p:nvSpPr>
        <p:spPr>
          <a:xfrm>
            <a:off x="0" y="0"/>
            <a:ext cx="9144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0632543-004C-4B4C-BD76-C87A36B28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134" y="3096814"/>
            <a:ext cx="1149635" cy="1193250"/>
          </a:xfrm>
          <a:prstGeom prst="rect">
            <a:avLst/>
          </a:prstGeom>
          <a:noFill/>
        </p:spPr>
      </p:pic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60CE0298-0B3B-47D7-9982-84410F67EA07}"/>
              </a:ext>
            </a:extLst>
          </p:cNvPr>
          <p:cNvSpPr txBox="1">
            <a:spLocks/>
          </p:cNvSpPr>
          <p:nvPr userDrawn="1"/>
        </p:nvSpPr>
        <p:spPr>
          <a:xfrm>
            <a:off x="441422" y="5852877"/>
            <a:ext cx="2190750" cy="838407"/>
          </a:xfrm>
          <a:prstGeom prst="rect">
            <a:avLst/>
          </a:prstGeom>
        </p:spPr>
        <p:txBody>
          <a:bodyPr vert="horz" lIns="0" tIns="34290" rIns="68580" bIns="3429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900" dirty="0"/>
              <a:t>听党指挥</a:t>
            </a:r>
            <a:endParaRPr lang="en-US" altLang="zh-CN" sz="900" dirty="0"/>
          </a:p>
          <a:p>
            <a:pPr>
              <a:lnSpc>
                <a:spcPct val="150000"/>
              </a:lnSpc>
            </a:pPr>
            <a:r>
              <a:rPr lang="zh-CN" altLang="en-US" sz="900" dirty="0"/>
              <a:t>能打胜仗</a:t>
            </a:r>
            <a:endParaRPr lang="en-US" altLang="zh-CN" sz="900" dirty="0"/>
          </a:p>
          <a:p>
            <a:pPr>
              <a:lnSpc>
                <a:spcPct val="150000"/>
              </a:lnSpc>
            </a:pPr>
            <a:r>
              <a:rPr lang="zh-CN" altLang="en-US" sz="900" dirty="0"/>
              <a:t>作风优良</a:t>
            </a:r>
          </a:p>
        </p:txBody>
      </p:sp>
    </p:spTree>
    <p:extLst>
      <p:ext uri="{BB962C8B-B14F-4D97-AF65-F5344CB8AC3E}">
        <p14:creationId xmlns:p14="http://schemas.microsoft.com/office/powerpoint/2010/main" val="1670904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544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83504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-1" y="54647"/>
            <a:ext cx="2730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  <a:endParaRPr lang="zh-CN" altLang="en-US" sz="2000" b="1" dirty="0">
              <a:solidFill>
                <a:schemeClr val="tx2"/>
              </a:solidFill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96408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6518367" y="48998"/>
            <a:ext cx="2622102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附录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 Matlab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软件入门</a:t>
            </a:r>
            <a:endParaRPr lang="en-US" altLang="zh-CN" sz="1800" b="1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1EF658A-65B7-4629-9657-0B8A23B3389D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86302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67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-1" y="54647"/>
            <a:ext cx="2599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  <a:endParaRPr lang="zh-CN" altLang="en-US" sz="2000" b="1" dirty="0">
              <a:solidFill>
                <a:schemeClr val="tx2"/>
              </a:solidFill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461879" y="-2421"/>
            <a:ext cx="509912" cy="491951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774783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2953883" y="54647"/>
            <a:ext cx="6129314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附录</a:t>
            </a:r>
            <a:r>
              <a:rPr lang="en-US" altLang="zh-CN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  MATLAB</a:t>
            </a: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入门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A526D12-39DF-419F-87B1-A5DA15E7DA72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737D802D-0929-4FEE-8B91-831D36B17206}"/>
              </a:ext>
            </a:extLst>
          </p:cNvPr>
          <p:cNvSpPr txBox="1"/>
          <p:nvPr userDrawn="1"/>
        </p:nvSpPr>
        <p:spPr>
          <a:xfrm>
            <a:off x="7937492" y="6486302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568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>
          <p15:clr>
            <a:srgbClr val="F26B43"/>
          </p15:clr>
        </p15:guide>
        <p15:guide id="2" pos="2880">
          <p15:clr>
            <a:srgbClr val="F26B43"/>
          </p15:clr>
        </p15:guide>
        <p15:guide id="3" pos="311">
          <p15:clr>
            <a:srgbClr val="F26B43"/>
          </p15:clr>
        </p15:guide>
        <p15:guide id="4" pos="5449">
          <p15:clr>
            <a:srgbClr val="F26B43"/>
          </p15:clr>
        </p15:guide>
        <p15:guide id="5" orient="horz" pos="640">
          <p15:clr>
            <a:srgbClr val="F26B43"/>
          </p15:clr>
        </p15:guide>
        <p15:guide id="6" orient="horz" pos="731">
          <p15:clr>
            <a:srgbClr val="F26B43"/>
          </p15:clr>
        </p15:guide>
        <p15:guide id="7" orient="horz" pos="3929">
          <p15:clr>
            <a:srgbClr val="F26B43"/>
          </p15:clr>
        </p15:guide>
        <p15:guide id="8" orient="horz" pos="4020">
          <p15:clr>
            <a:srgbClr val="F26B43"/>
          </p15:clr>
        </p15:guide>
        <p15:guide id="9" pos="2030">
          <p15:clr>
            <a:srgbClr val="F26B43"/>
          </p15:clr>
        </p15:guide>
        <p15:guide id="10" pos="3731">
          <p15:clr>
            <a:srgbClr val="F26B43"/>
          </p15:clr>
        </p15:guide>
        <p15:guide id="11" pos="380">
          <p15:clr>
            <a:srgbClr val="F26B43"/>
          </p15:clr>
        </p15:guide>
        <p15:guide id="12" pos="538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95.docx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22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1.docx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3.docx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3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emf"/><Relationship Id="rId5" Type="http://schemas.openxmlformats.org/officeDocument/2006/relationships/package" Target="../embeddings/Microsoft_Word_Document84.docx"/><Relationship Id="rId4" Type="http://schemas.openxmlformats.org/officeDocument/2006/relationships/image" Target="../media/image93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1.docx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85108" y="1478417"/>
            <a:ext cx="191587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附录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A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434280" y="2635198"/>
            <a:ext cx="5087705" cy="1028407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软件</a:t>
            </a:r>
            <a:r>
              <a:rPr lang="zh-CN" altLang="zh-CN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入门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193577"/>
              </p:ext>
            </p:extLst>
          </p:nvPr>
        </p:nvGraphicFramePr>
        <p:xfrm>
          <a:off x="477838" y="862013"/>
          <a:ext cx="8083550" cy="410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003388" progId="Word.Document.12">
                  <p:embed/>
                </p:oleObj>
              </mc:Choice>
              <mc:Fallback>
                <p:oleObj name="Document" r:id="rId2" imgW="8153322" imgH="400338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410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298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45349"/>
              </p:ext>
            </p:extLst>
          </p:nvPr>
        </p:nvGraphicFramePr>
        <p:xfrm>
          <a:off x="373335" y="705259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2338" progId="Word.Document.12">
                  <p:embed/>
                </p:oleObj>
              </mc:Choice>
              <mc:Fallback>
                <p:oleObj name="Document" r:id="rId2" imgW="8153322" imgH="371233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35" y="705259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470304" y="2755765"/>
            <a:ext cx="83003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注：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中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weekday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对应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星期日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对应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星期一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对应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星期六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解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所画出的柱状图见图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A.1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程序如下：</a:t>
            </a:r>
            <a:endParaRPr lang="zh-CN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65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5D82B3-28FC-4141-B8A2-C710819C9F53}"/>
              </a:ext>
            </a:extLst>
          </p:cNvPr>
          <p:cNvSpPr txBox="1"/>
          <p:nvPr/>
        </p:nvSpPr>
        <p:spPr>
          <a:xfrm>
            <a:off x="689066" y="890175"/>
            <a:ext cx="812836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clc, clear, c=zeros(1,7);</a:t>
            </a:r>
            <a:endParaRPr lang="zh-CN" altLang="zh-CN" sz="2800"/>
          </a:p>
          <a:p>
            <a:r>
              <a:rPr lang="en-US" altLang="zh-CN" sz="2800" b="1"/>
              <a:t>for y=1601:2000</a:t>
            </a:r>
            <a:endParaRPr lang="zh-CN" altLang="zh-CN" sz="2800"/>
          </a:p>
          <a:p>
            <a:r>
              <a:rPr lang="en-US" altLang="zh-CN" sz="2800" b="1"/>
              <a:t>    for m=1:12</a:t>
            </a:r>
            <a:endParaRPr lang="zh-CN" altLang="zh-CN" sz="2800"/>
          </a:p>
          <a:p>
            <a:r>
              <a:rPr lang="en-US" altLang="zh-CN" sz="2800" b="1"/>
              <a:t>        d=datetime(y,m,13);</a:t>
            </a:r>
            <a:endParaRPr lang="zh-CN" altLang="zh-CN" sz="2800"/>
          </a:p>
          <a:p>
            <a:r>
              <a:rPr lang="en-US" altLang="zh-CN" sz="2800" b="1"/>
              <a:t>        w=weekday(d);</a:t>
            </a:r>
            <a:endParaRPr lang="zh-CN" altLang="zh-CN" sz="2800"/>
          </a:p>
          <a:p>
            <a:r>
              <a:rPr lang="en-US" altLang="zh-CN" sz="2800" b="1"/>
              <a:t>        c(w)=c(w)+1;</a:t>
            </a:r>
            <a:endParaRPr lang="zh-CN" altLang="zh-CN" sz="2800"/>
          </a:p>
          <a:p>
            <a:r>
              <a:rPr lang="en-US" altLang="zh-CN" sz="2800" b="1"/>
              <a:t>    end</a:t>
            </a:r>
            <a:endParaRPr lang="zh-CN" altLang="zh-CN" sz="2800"/>
          </a:p>
          <a:p>
            <a:r>
              <a:rPr lang="en-US" altLang="zh-CN" sz="2800" b="1"/>
              <a:t>end</a:t>
            </a:r>
            <a:endParaRPr lang="zh-CN" altLang="zh-CN" sz="2800"/>
          </a:p>
          <a:p>
            <a:r>
              <a:rPr lang="en-US" altLang="zh-CN" sz="2800" b="1"/>
              <a:t>c, bar(c)  %</a:t>
            </a:r>
            <a:r>
              <a:rPr lang="zh-CN" altLang="zh-CN" sz="2800" b="1"/>
              <a:t>显示频数并画出频数的柱状图</a:t>
            </a:r>
            <a:endParaRPr lang="zh-CN" altLang="zh-CN" sz="2800"/>
          </a:p>
          <a:p>
            <a:r>
              <a:rPr lang="en-US" altLang="zh-CN" sz="2800" b="1"/>
              <a:t>axis([0 8 680 690])</a:t>
            </a:r>
            <a:endParaRPr lang="zh-CN" altLang="zh-CN" sz="2800"/>
          </a:p>
          <a:p>
            <a:r>
              <a:rPr lang="en-US" altLang="zh-CN" sz="2800" b="1"/>
              <a:t>line([0,8],[4800/7,4800/7],'linewidth',4,'color','k')</a:t>
            </a:r>
            <a:endParaRPr lang="zh-CN" altLang="zh-CN" sz="2800"/>
          </a:p>
          <a:p>
            <a:r>
              <a:rPr lang="en-US" altLang="zh-CN" sz="2800" b="1"/>
              <a:t>set(gca,'xticklabel',{'Su','M','Tu','W','Th','F','Sa'})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30442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E02F95A-7B2B-4995-83B7-8324D57AA4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285600"/>
              </p:ext>
            </p:extLst>
          </p:nvPr>
        </p:nvGraphicFramePr>
        <p:xfrm>
          <a:off x="371475" y="701675"/>
          <a:ext cx="8083550" cy="592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94480" imgH="5978787" progId="Word.Document.12">
                  <p:embed/>
                </p:oleObj>
              </mc:Choice>
              <mc:Fallback>
                <p:oleObj name="Document" r:id="rId2" imgW="8194480" imgH="5978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1475" y="701675"/>
                        <a:ext cx="8083550" cy="592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621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899832"/>
              </p:ext>
            </p:extLst>
          </p:nvPr>
        </p:nvGraphicFramePr>
        <p:xfrm>
          <a:off x="577056" y="1550625"/>
          <a:ext cx="7989887" cy="455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20773" imgH="4686060" progId="Word.Document.12">
                  <p:embed/>
                </p:oleObj>
              </mc:Choice>
              <mc:Fallback>
                <p:oleObj name="Document" r:id="rId2" imgW="8220773" imgH="468606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7056" y="1550625"/>
                        <a:ext cx="7989887" cy="455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A.6.9  </a:t>
            </a:r>
            <a:r>
              <a:rPr lang="zh-CN" altLang="en-US" sz="3600" b="1">
                <a:solidFill>
                  <a:srgbClr val="0293B8"/>
                </a:solidFill>
              </a:rPr>
              <a:t>视频文件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02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553381"/>
              </p:ext>
            </p:extLst>
          </p:nvPr>
        </p:nvGraphicFramePr>
        <p:xfrm>
          <a:off x="373335" y="705259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3779" progId="Word.Document.12">
                  <p:embed/>
                </p:oleObj>
              </mc:Choice>
              <mc:Fallback>
                <p:oleObj name="Document" r:id="rId2" imgW="8153322" imgH="371377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35" y="705259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843639" y="2037308"/>
            <a:ext cx="830036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clc,clear</a:t>
            </a:r>
            <a:endParaRPr lang="zh-CN" altLang="zh-CN" sz="2800"/>
          </a:p>
          <a:p>
            <a:r>
              <a:rPr lang="en-US" altLang="zh-CN" sz="2800" b="1"/>
              <a:t>ob=VideoReader('test.avi')     %</a:t>
            </a:r>
            <a:r>
              <a:rPr lang="zh-CN" altLang="zh-CN" sz="2800" b="1"/>
              <a:t>读取视频文件对象</a:t>
            </a:r>
            <a:endParaRPr lang="zh-CN" altLang="zh-CN" sz="2800"/>
          </a:p>
          <a:p>
            <a:r>
              <a:rPr lang="en-US" altLang="zh-CN" sz="2800" b="1"/>
              <a:t>n=ob.NumFrames;  %</a:t>
            </a:r>
            <a:r>
              <a:rPr lang="zh-CN" altLang="zh-CN" sz="2800" b="1"/>
              <a:t>获取视频的总帧数</a:t>
            </a:r>
            <a:endParaRPr lang="zh-CN" altLang="zh-CN" sz="2800"/>
          </a:p>
          <a:p>
            <a:r>
              <a:rPr lang="en-US" altLang="zh-CN" sz="2800" b="1"/>
              <a:t>for i=1:n</a:t>
            </a:r>
            <a:endParaRPr lang="zh-CN" altLang="zh-CN" sz="2800"/>
          </a:p>
          <a:p>
            <a:r>
              <a:rPr lang="en-US" altLang="zh-CN" sz="2800" b="1"/>
              <a:t>    a=read(ob,i); %</a:t>
            </a:r>
            <a:r>
              <a:rPr lang="zh-CN" altLang="zh-CN" sz="2800" b="1"/>
              <a:t>读取视频对象的第</a:t>
            </a:r>
            <a:r>
              <a:rPr lang="en-US" altLang="zh-CN" sz="2800" b="1"/>
              <a:t>i</a:t>
            </a:r>
            <a:r>
              <a:rPr lang="zh-CN" altLang="zh-CN" sz="2800" b="1"/>
              <a:t>帧</a:t>
            </a:r>
            <a:endParaRPr lang="zh-CN" altLang="zh-CN" sz="2800"/>
          </a:p>
          <a:p>
            <a:r>
              <a:rPr lang="en-US" altLang="zh-CN" sz="2800" b="1"/>
              <a:t>    imshow(a)  %</a:t>
            </a:r>
            <a:r>
              <a:rPr lang="zh-CN" altLang="zh-CN" sz="2800" b="1"/>
              <a:t>显示第</a:t>
            </a:r>
            <a:r>
              <a:rPr lang="en-US" altLang="zh-CN" sz="2800" b="1"/>
              <a:t>i</a:t>
            </a:r>
            <a:r>
              <a:rPr lang="zh-CN" altLang="zh-CN" sz="2800" b="1"/>
              <a:t>帧图像</a:t>
            </a:r>
            <a:endParaRPr lang="zh-CN" altLang="zh-CN" sz="2800"/>
          </a:p>
          <a:p>
            <a:r>
              <a:rPr lang="en-US" altLang="zh-CN" sz="2800" b="1"/>
              <a:t>    str=['pic\',int2str(i),'.jpg']; %</a:t>
            </a:r>
            <a:r>
              <a:rPr lang="zh-CN" altLang="zh-CN" sz="2800" b="1"/>
              <a:t>构造文件名的字符串，目录</a:t>
            </a:r>
            <a:r>
              <a:rPr lang="en-US" altLang="zh-CN" sz="2800" b="1"/>
              <a:t>pic</a:t>
            </a:r>
            <a:r>
              <a:rPr lang="zh-CN" altLang="zh-CN" sz="2800" b="1"/>
              <a:t>要提前建好</a:t>
            </a:r>
            <a:endParaRPr lang="zh-CN" altLang="zh-CN" sz="2800"/>
          </a:p>
          <a:p>
            <a:r>
              <a:rPr lang="en-US" altLang="zh-CN" sz="2800" b="1"/>
              <a:t>    imwrite(a,str); %</a:t>
            </a:r>
            <a:r>
              <a:rPr lang="zh-CN" altLang="zh-CN" sz="2800" b="1"/>
              <a:t>把第</a:t>
            </a:r>
            <a:r>
              <a:rPr lang="en-US" altLang="zh-CN" sz="2800" b="1"/>
              <a:t>i</a:t>
            </a:r>
            <a:r>
              <a:rPr lang="zh-CN" altLang="zh-CN" sz="2800" b="1"/>
              <a:t>帧保存到</a:t>
            </a:r>
            <a:r>
              <a:rPr lang="en-US" altLang="zh-CN" sz="2800" b="1"/>
              <a:t>jpg</a:t>
            </a:r>
            <a:r>
              <a:rPr lang="zh-CN" altLang="zh-CN" sz="2800" b="1"/>
              <a:t>文件</a:t>
            </a:r>
            <a:endParaRPr lang="zh-CN" altLang="zh-CN" sz="2800"/>
          </a:p>
          <a:p>
            <a:r>
              <a:rPr lang="en-US" altLang="zh-CN" sz="2800" b="1"/>
              <a:t>end</a:t>
            </a:r>
            <a:endParaRPr lang="zh-CN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77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557173"/>
              </p:ext>
            </p:extLst>
          </p:nvPr>
        </p:nvGraphicFramePr>
        <p:xfrm>
          <a:off x="373471" y="536212"/>
          <a:ext cx="8083550" cy="630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6369977" progId="Word.Document.12">
                  <p:embed/>
                </p:oleObj>
              </mc:Choice>
              <mc:Fallback>
                <p:oleObj name="Document" r:id="rId2" imgW="8153322" imgH="636997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471" y="536212"/>
                        <a:ext cx="8083550" cy="6308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304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236802"/>
              </p:ext>
            </p:extLst>
          </p:nvPr>
        </p:nvGraphicFramePr>
        <p:xfrm>
          <a:off x="477838" y="86201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5854" progId="Word.Document.12">
                  <p:embed/>
                </p:oleObj>
              </mc:Choice>
              <mc:Fallback>
                <p:oleObj name="Document" r:id="rId2" imgW="8153322" imgH="37058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008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A.3 </a:t>
            </a:r>
            <a:r>
              <a:rPr lang="zh-CN" altLang="en-US" sz="4200" b="1">
                <a:solidFill>
                  <a:srgbClr val="319095"/>
                </a:solidFill>
              </a:rPr>
              <a:t>绘图命令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055167"/>
              </p:ext>
            </p:extLst>
          </p:nvPr>
        </p:nvGraphicFramePr>
        <p:xfrm>
          <a:off x="380515" y="1803925"/>
          <a:ext cx="808355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35255" progId="Word.Document.12">
                  <p:embed/>
                </p:oleObj>
              </mc:Choice>
              <mc:Fallback>
                <p:oleObj name="Document" r:id="rId2" imgW="8153322" imgH="49352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0515" y="1803925"/>
                        <a:ext cx="8083550" cy="487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2A91438-A5FF-416E-A9CC-E926A3972AB5}"/>
              </a:ext>
            </a:extLst>
          </p:cNvPr>
          <p:cNvSpPr txBox="1"/>
          <p:nvPr/>
        </p:nvSpPr>
        <p:spPr>
          <a:xfrm>
            <a:off x="380515" y="1157594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A.3.1 </a:t>
            </a:r>
            <a:r>
              <a:rPr lang="zh-CN" altLang="en-US" sz="3600" b="1">
                <a:solidFill>
                  <a:srgbClr val="0293B8"/>
                </a:solidFill>
              </a:rPr>
              <a:t>二维绘图命令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06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668523"/>
              </p:ext>
            </p:extLst>
          </p:nvPr>
        </p:nvGraphicFramePr>
        <p:xfrm>
          <a:off x="530225" y="506412"/>
          <a:ext cx="8083550" cy="584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94480" imgH="5898460" progId="Word.Document.12">
                  <p:embed/>
                </p:oleObj>
              </mc:Choice>
              <mc:Fallback>
                <p:oleObj name="Document" r:id="rId2" imgW="8194480" imgH="589846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506412"/>
                        <a:ext cx="8083550" cy="5845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222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770701"/>
              </p:ext>
            </p:extLst>
          </p:nvPr>
        </p:nvGraphicFramePr>
        <p:xfrm>
          <a:off x="477838" y="862013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7295" progId="Word.Document.12">
                  <p:embed/>
                </p:oleObj>
              </mc:Choice>
              <mc:Fallback>
                <p:oleObj name="Document" r:id="rId2" imgW="8153322" imgH="37072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816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234115"/>
              </p:ext>
            </p:extLst>
          </p:nvPr>
        </p:nvGraphicFramePr>
        <p:xfrm>
          <a:off x="477838" y="862013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7295" progId="Word.Document.12">
                  <p:embed/>
                </p:oleObj>
              </mc:Choice>
              <mc:Fallback>
                <p:oleObj name="Document" r:id="rId2" imgW="8153322" imgH="37072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649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810574"/>
              </p:ext>
            </p:extLst>
          </p:nvPr>
        </p:nvGraphicFramePr>
        <p:xfrm>
          <a:off x="477838" y="862013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7295" progId="Word.Document.12">
                  <p:embed/>
                </p:oleObj>
              </mc:Choice>
              <mc:Fallback>
                <p:oleObj name="Document" r:id="rId2" imgW="8153322" imgH="37072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716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1368739"/>
              </p:ext>
            </p:extLst>
          </p:nvPr>
        </p:nvGraphicFramePr>
        <p:xfrm>
          <a:off x="477838" y="862013"/>
          <a:ext cx="8083550" cy="377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824724" progId="Word.Document.12">
                  <p:embed/>
                </p:oleObj>
              </mc:Choice>
              <mc:Fallback>
                <p:oleObj name="Document" r:id="rId2" imgW="8153322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776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70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269268"/>
              </p:ext>
            </p:extLst>
          </p:nvPr>
        </p:nvGraphicFramePr>
        <p:xfrm>
          <a:off x="477838" y="862013"/>
          <a:ext cx="8083550" cy="439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451131" progId="Word.Document.12">
                  <p:embed/>
                </p:oleObj>
              </mc:Choice>
              <mc:Fallback>
                <p:oleObj name="Document" r:id="rId2" imgW="8153322" imgH="44511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4398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608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5510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入门</a:t>
            </a: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656031"/>
              </p:ext>
            </p:extLst>
          </p:nvPr>
        </p:nvGraphicFramePr>
        <p:xfrm>
          <a:off x="384175" y="1271588"/>
          <a:ext cx="8083550" cy="489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38497" progId="Word.Document.12">
                  <p:embed/>
                </p:oleObj>
              </mc:Choice>
              <mc:Fallback>
                <p:oleObj name="Document" r:id="rId2" imgW="8153322" imgH="49384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175" y="1271588"/>
                        <a:ext cx="8083550" cy="4891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2A91438-A5FF-416E-A9CC-E926A3972AB5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A.3.2 </a:t>
            </a:r>
            <a:r>
              <a:rPr lang="zh-CN" altLang="zh-CN" sz="3600" b="1">
                <a:solidFill>
                  <a:srgbClr val="0293B8"/>
                </a:solidFill>
              </a:rPr>
              <a:t>显函数，符号函数或隐函数的绘图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72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162119"/>
              </p:ext>
            </p:extLst>
          </p:nvPr>
        </p:nvGraphicFramePr>
        <p:xfrm>
          <a:off x="333103" y="455817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0537" progId="Word.Document.12">
                  <p:embed/>
                </p:oleObj>
              </mc:Choice>
              <mc:Fallback>
                <p:oleObj name="Document" r:id="rId2" imgW="8153322" imgH="37105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3103" y="455817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D901CE45-5C85-4BFE-9BCF-BFF22409357C}"/>
              </a:ext>
            </a:extLst>
          </p:cNvPr>
          <p:cNvSpPr txBox="1"/>
          <p:nvPr/>
        </p:nvSpPr>
        <p:spPr>
          <a:xfrm>
            <a:off x="727347" y="2493646"/>
            <a:ext cx="563662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fplot(@Afun1,[-3,3])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function y=Afun1(x);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y=(x+1).*(x&lt;1)+(1+1./x).*(x&gt;=1);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34AACC-6981-4ABD-8CF1-C0760D4D92E5}"/>
              </a:ext>
            </a:extLst>
          </p:cNvPr>
          <p:cNvSpPr txBox="1"/>
          <p:nvPr/>
        </p:nvSpPr>
        <p:spPr>
          <a:xfrm>
            <a:off x="333103" y="4740415"/>
            <a:ext cx="86280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注：新版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zh-CN" sz="2800" b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中，函数和调用语句可以写在一个文件中。</a:t>
            </a:r>
            <a:endParaRPr lang="zh-CN" altLang="zh-CN" sz="280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25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16FF8A6-7134-4471-AA00-DEF6853D6292}"/>
              </a:ext>
            </a:extLst>
          </p:cNvPr>
          <p:cNvSpPr txBox="1"/>
          <p:nvPr/>
        </p:nvSpPr>
        <p:spPr>
          <a:xfrm>
            <a:off x="871945" y="834663"/>
            <a:ext cx="782791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b="1"/>
              <a:t>（</a:t>
            </a:r>
            <a:r>
              <a:rPr lang="en-US" altLang="zh-CN" sz="2800" b="1"/>
              <a:t>2</a:t>
            </a:r>
            <a:r>
              <a:rPr lang="zh-CN" altLang="zh-CN" sz="2800" b="1"/>
              <a:t>）这里也可以使用匿名函数，编写程序如下：</a:t>
            </a:r>
            <a:endParaRPr lang="zh-CN" altLang="zh-CN" sz="2800"/>
          </a:p>
          <a:p>
            <a:r>
              <a:rPr lang="en-US" altLang="zh-CN" sz="2800" b="1"/>
              <a:t>Afun2=@(x) (x+1)*(x&lt;1)+(1+1/x)*(x&gt;=1);</a:t>
            </a:r>
            <a:endParaRPr lang="zh-CN" altLang="zh-CN" sz="2800"/>
          </a:p>
          <a:p>
            <a:r>
              <a:rPr lang="en-US" altLang="zh-CN" sz="2800" b="1"/>
              <a:t>fplot(Afun2,[-3,3])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80600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123657"/>
              </p:ext>
            </p:extLst>
          </p:nvPr>
        </p:nvGraphicFramePr>
        <p:xfrm>
          <a:off x="477838" y="86201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9096" progId="Word.Document.12">
                  <p:embed/>
                </p:oleObj>
              </mc:Choice>
              <mc:Fallback>
                <p:oleObj name="Document" r:id="rId2" imgW="8153322" imgH="37090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BAC4658-AD14-4F02-8F68-38F7095C2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106526"/>
              </p:ext>
            </p:extLst>
          </p:nvPr>
        </p:nvGraphicFramePr>
        <p:xfrm>
          <a:off x="477838" y="2467791"/>
          <a:ext cx="8083550" cy="367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53322" imgH="3710537" progId="Word.Document.12">
                  <p:embed/>
                </p:oleObj>
              </mc:Choice>
              <mc:Fallback>
                <p:oleObj name="Document" r:id="rId4" imgW="8153322" imgH="37105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838" y="2467791"/>
                        <a:ext cx="8083550" cy="3671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616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82185"/>
              </p:ext>
            </p:extLst>
          </p:nvPr>
        </p:nvGraphicFramePr>
        <p:xfrm>
          <a:off x="384175" y="1271588"/>
          <a:ext cx="8083550" cy="489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41739" progId="Word.Document.12">
                  <p:embed/>
                </p:oleObj>
              </mc:Choice>
              <mc:Fallback>
                <p:oleObj name="Document" r:id="rId2" imgW="8153322" imgH="494173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175" y="1271588"/>
                        <a:ext cx="8083550" cy="4891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2A91438-A5FF-416E-A9CC-E926A3972AB5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A.3.3  </a:t>
            </a:r>
            <a:r>
              <a:rPr lang="zh-CN" altLang="zh-CN" sz="3600" b="1">
                <a:solidFill>
                  <a:srgbClr val="0293B8"/>
                </a:solidFill>
              </a:rPr>
              <a:t>三维图形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41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984020"/>
              </p:ext>
            </p:extLst>
          </p:nvPr>
        </p:nvGraphicFramePr>
        <p:xfrm>
          <a:off x="477838" y="862013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7295" progId="Word.Document.12">
                  <p:embed/>
                </p:oleObj>
              </mc:Choice>
              <mc:Fallback>
                <p:oleObj name="Document" r:id="rId2" imgW="8153322" imgH="37072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553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8942530"/>
              </p:ext>
            </p:extLst>
          </p:nvPr>
        </p:nvGraphicFramePr>
        <p:xfrm>
          <a:off x="477838" y="86201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9096" progId="Word.Document.12">
                  <p:embed/>
                </p:oleObj>
              </mc:Choice>
              <mc:Fallback>
                <p:oleObj name="Document" r:id="rId2" imgW="8153322" imgH="37090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658453A-0BF2-4589-B463-35F7F03E2D3E}"/>
              </a:ext>
            </a:extLst>
          </p:cNvPr>
          <p:cNvSpPr txBox="1"/>
          <p:nvPr/>
        </p:nvSpPr>
        <p:spPr>
          <a:xfrm>
            <a:off x="871946" y="2228671"/>
            <a:ext cx="80835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t=0:pi/50:10*pi;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subplot(121), plot3(sin(t),cos(t),t)</a:t>
            </a:r>
            <a:endParaRPr lang="en-US" altLang="zh-CN" sz="2800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subplot(122),</a:t>
            </a:r>
          </a:p>
          <a:p>
            <a:pPr indent="266700" algn="just"/>
            <a:r>
              <a:rPr lang="en-US" altLang="zh-CN" sz="2800" b="1" kern="100">
                <a:latin typeface="Times New Roman" panose="02020603050405020304" pitchFamily="18" charset="0"/>
                <a:ea typeface="华文楷体" panose="02010600040101010101" pitchFamily="2" charset="-122"/>
              </a:rPr>
              <a:t>fplot3(@(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t)sin(t),@(t)cos(t),@(t)t,[0,10*pi])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975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403786"/>
              </p:ext>
            </p:extLst>
          </p:nvPr>
        </p:nvGraphicFramePr>
        <p:xfrm>
          <a:off x="477838" y="86201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7295" progId="Word.Document.12">
                  <p:embed/>
                </p:oleObj>
              </mc:Choice>
              <mc:Fallback>
                <p:oleObj name="Document" r:id="rId2" imgW="8153322" imgH="37072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497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128356"/>
              </p:ext>
            </p:extLst>
          </p:nvPr>
        </p:nvGraphicFramePr>
        <p:xfrm>
          <a:off x="477838" y="86201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0537" progId="Word.Document.12">
                  <p:embed/>
                </p:oleObj>
              </mc:Choice>
              <mc:Fallback>
                <p:oleObj name="Document" r:id="rId2" imgW="8153322" imgH="37105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658453A-0BF2-4589-B463-35F7F03E2D3E}"/>
              </a:ext>
            </a:extLst>
          </p:cNvPr>
          <p:cNvSpPr txBox="1"/>
          <p:nvPr/>
        </p:nvSpPr>
        <p:spPr>
          <a:xfrm>
            <a:off x="885009" y="2947128"/>
            <a:ext cx="808355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clc, clear, close all</a:t>
            </a:r>
            <a:endParaRPr lang="zh-CN" altLang="zh-CN" sz="2800"/>
          </a:p>
          <a:p>
            <a:r>
              <a:rPr lang="en-US" altLang="zh-CN" sz="2800" b="1"/>
              <a:t>x=-5:0.2:5; [x,y]=meshgrid(x); %</a:t>
            </a:r>
            <a:r>
              <a:rPr lang="zh-CN" altLang="zh-CN" sz="2800" b="1"/>
              <a:t>生成网格数据</a:t>
            </a:r>
            <a:endParaRPr lang="zh-CN" altLang="zh-CN" sz="2800"/>
          </a:p>
          <a:p>
            <a:r>
              <a:rPr lang="en-US" altLang="zh-CN" sz="2800" b="1"/>
              <a:t>z=(sin(x.*y)+eps)./(x.*y+eps); %</a:t>
            </a:r>
            <a:r>
              <a:rPr lang="zh-CN" altLang="zh-CN" sz="2800" b="1"/>
              <a:t>为避免</a:t>
            </a:r>
            <a:r>
              <a:rPr lang="en-US" altLang="zh-CN" sz="2800" b="1"/>
              <a:t>0/0,</a:t>
            </a:r>
            <a:r>
              <a:rPr lang="zh-CN" altLang="zh-CN" sz="2800" b="1"/>
              <a:t>分子分母都加</a:t>
            </a:r>
            <a:r>
              <a:rPr lang="en-US" altLang="zh-CN" sz="2800" b="1"/>
              <a:t>eps</a:t>
            </a:r>
            <a:endParaRPr lang="zh-CN" altLang="zh-CN" sz="2800"/>
          </a:p>
          <a:p>
            <a:r>
              <a:rPr lang="en-US" altLang="zh-CN" sz="2800" b="1"/>
              <a:t>subplot(121), mesh(x,y,z)</a:t>
            </a:r>
            <a:endParaRPr lang="zh-CN" altLang="zh-CN" sz="2800"/>
          </a:p>
          <a:p>
            <a:r>
              <a:rPr lang="en-US" altLang="zh-CN" sz="2800" b="1"/>
              <a:t>subplot(122), fmesh(@(x,y)sin(x.*y)./(x.*y))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7628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56453"/>
              </p:ext>
            </p:extLst>
          </p:nvPr>
        </p:nvGraphicFramePr>
        <p:xfrm>
          <a:off x="477838" y="86201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9096" progId="Word.Document.12">
                  <p:embed/>
                </p:oleObj>
              </mc:Choice>
              <mc:Fallback>
                <p:oleObj name="Document" r:id="rId2" imgW="8153322" imgH="37090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969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rgbClr val="319095"/>
                </a:solidFill>
              </a:rPr>
              <a:t>A.1MATLAB</a:t>
            </a:r>
            <a:r>
              <a:rPr lang="zh-CN" altLang="en-US" sz="4200" b="1" dirty="0">
                <a:solidFill>
                  <a:srgbClr val="319095"/>
                </a:solidFill>
              </a:rPr>
              <a:t>的帮助</a:t>
            </a: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222456"/>
              </p:ext>
            </p:extLst>
          </p:nvPr>
        </p:nvGraphicFramePr>
        <p:xfrm>
          <a:off x="530225" y="1307540"/>
          <a:ext cx="8083550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2992" imgH="1643080" progId="Word.Document.12">
                  <p:embed/>
                </p:oleObj>
              </mc:Choice>
              <mc:Fallback>
                <p:oleObj name="Document" r:id="rId2" imgW="8152992" imgH="16430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1307540"/>
                        <a:ext cx="8083550" cy="161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205379"/>
              </p:ext>
            </p:extLst>
          </p:nvPr>
        </p:nvGraphicFramePr>
        <p:xfrm>
          <a:off x="622300" y="2928938"/>
          <a:ext cx="8164513" cy="328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415877" imgH="3376365" progId="Word.Document.12">
                  <p:embed/>
                </p:oleObj>
              </mc:Choice>
              <mc:Fallback>
                <p:oleObj name="Document" r:id="rId4" imgW="8415877" imgH="337636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300" y="2928938"/>
                        <a:ext cx="8164513" cy="328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468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021797"/>
              </p:ext>
            </p:extLst>
          </p:nvPr>
        </p:nvGraphicFramePr>
        <p:xfrm>
          <a:off x="477838" y="86201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2338" progId="Word.Document.12">
                  <p:embed/>
                </p:oleObj>
              </mc:Choice>
              <mc:Fallback>
                <p:oleObj name="Document" r:id="rId2" imgW="8153322" imgH="371233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658453A-0BF2-4589-B463-35F7F03E2D3E}"/>
              </a:ext>
            </a:extLst>
          </p:cNvPr>
          <p:cNvSpPr txBox="1"/>
          <p:nvPr/>
        </p:nvSpPr>
        <p:spPr>
          <a:xfrm>
            <a:off x="885009" y="2947128"/>
            <a:ext cx="80835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clc, clear, close all</a:t>
            </a:r>
            <a:endParaRPr lang="zh-CN" altLang="zh-CN" sz="2800"/>
          </a:p>
          <a:p>
            <a:r>
              <a:rPr lang="en-US" altLang="zh-CN" sz="2800" b="1"/>
              <a:t>x=-5:0.2:5; [x,y]=meshgrid(x);</a:t>
            </a:r>
            <a:endParaRPr lang="zh-CN" altLang="zh-CN" sz="2800"/>
          </a:p>
          <a:p>
            <a:r>
              <a:rPr lang="en-US" altLang="zh-CN" sz="2800" b="1"/>
              <a:t>z=(sin(x.*y)+eps)./(x.*y+eps); </a:t>
            </a:r>
            <a:endParaRPr lang="zh-CN" altLang="zh-CN" sz="2800"/>
          </a:p>
          <a:p>
            <a:r>
              <a:rPr lang="en-US" altLang="zh-CN" sz="2800" b="1"/>
              <a:t>subplot(121), surf(x,y,z)</a:t>
            </a:r>
            <a:endParaRPr lang="zh-CN" altLang="zh-CN" sz="2800"/>
          </a:p>
          <a:p>
            <a:r>
              <a:rPr lang="en-US" altLang="zh-CN" sz="2800" b="1"/>
              <a:t>subplot(122), fsurf(@(x,y)sin(x.*y)./(x.*y))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407132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105794"/>
              </p:ext>
            </p:extLst>
          </p:nvPr>
        </p:nvGraphicFramePr>
        <p:xfrm>
          <a:off x="530225" y="574630"/>
          <a:ext cx="8153322" cy="6174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6174382" progId="Word.Document.12">
                  <p:embed/>
                </p:oleObj>
              </mc:Choice>
              <mc:Fallback>
                <p:oleObj name="Document" r:id="rId2" imgW="8153322" imgH="617438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574630"/>
                        <a:ext cx="8153322" cy="6174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513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5D82B3-28FC-4141-B8A2-C710819C9F53}"/>
              </a:ext>
            </a:extLst>
          </p:cNvPr>
          <p:cNvSpPr txBox="1"/>
          <p:nvPr/>
        </p:nvSpPr>
        <p:spPr>
          <a:xfrm>
            <a:off x="689066" y="890175"/>
            <a:ext cx="812836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画图的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 = @(x,y,z)x.^2+(sqrt(y.^2+z.^2)-5).^2-16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subplot(121), fimplicit3(f,[-4,4,-9,9,-9,9])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x=@(u,v) 4*cos(u);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y=@(u,v) (5+4*sin(u)).*cos(v);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z=@(u,v) (5+4*sin(u)).*sin(v);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subplot(122), fsurf(x,y,z)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763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919947"/>
              </p:ext>
            </p:extLst>
          </p:nvPr>
        </p:nvGraphicFramePr>
        <p:xfrm>
          <a:off x="477838" y="86201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7295" progId="Word.Document.12">
                  <p:embed/>
                </p:oleObj>
              </mc:Choice>
              <mc:Fallback>
                <p:oleObj name="Document" r:id="rId2" imgW="8153322" imgH="37072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252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694734"/>
              </p:ext>
            </p:extLst>
          </p:nvPr>
        </p:nvGraphicFramePr>
        <p:xfrm>
          <a:off x="477838" y="86201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86541" progId="Word.Document.12">
                  <p:embed/>
                </p:oleObj>
              </mc:Choice>
              <mc:Fallback>
                <p:oleObj name="Document" r:id="rId2" imgW="8153322" imgH="378654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651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5D82B3-28FC-4141-B8A2-C710819C9F53}"/>
              </a:ext>
            </a:extLst>
          </p:cNvPr>
          <p:cNvSpPr txBox="1"/>
          <p:nvPr/>
        </p:nvSpPr>
        <p:spPr>
          <a:xfrm>
            <a:off x="689066" y="890175"/>
            <a:ext cx="812836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f = @(x,y,z) x.^2/4+y.^2/10-z.^2/8-1;</a:t>
            </a:r>
            <a:endParaRPr lang="zh-CN" altLang="zh-CN" sz="2800"/>
          </a:p>
          <a:p>
            <a:r>
              <a:rPr lang="en-US" altLang="zh-CN" sz="2800" b="1"/>
              <a:t>subplot(121), fimplicit3(f,[-20,20,-20,20,-15,15])</a:t>
            </a:r>
            <a:endParaRPr lang="zh-CN" altLang="zh-CN" sz="2800"/>
          </a:p>
          <a:p>
            <a:r>
              <a:rPr lang="en-US" altLang="zh-CN" sz="2800" b="1"/>
              <a:t>x=@(u,v)2*cosh(v).*cos(u);</a:t>
            </a:r>
            <a:endParaRPr lang="zh-CN" altLang="zh-CN" sz="2800"/>
          </a:p>
          <a:p>
            <a:r>
              <a:rPr lang="en-US" altLang="zh-CN" sz="2800" b="1"/>
              <a:t>y=@(u,v)sqrt(10)*cosh(v).*sin(u);</a:t>
            </a:r>
            <a:endParaRPr lang="zh-CN" altLang="zh-CN" sz="2800"/>
          </a:p>
          <a:p>
            <a:r>
              <a:rPr lang="en-US" altLang="zh-CN" sz="2800" b="1"/>
              <a:t>z=@(u,v)2*sqrt(2)*sinh(v);</a:t>
            </a:r>
            <a:endParaRPr lang="zh-CN" altLang="zh-CN" sz="2800"/>
          </a:p>
          <a:p>
            <a:r>
              <a:rPr lang="en-US" altLang="zh-CN" sz="2800" b="1"/>
              <a:t>subplot(122), fmesh(x,y,z,[0,2*pi,-pi,pi])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2629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1970354"/>
              </p:ext>
            </p:extLst>
          </p:nvPr>
        </p:nvGraphicFramePr>
        <p:xfrm>
          <a:off x="477838" y="862013"/>
          <a:ext cx="8083550" cy="374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88342" progId="Word.Document.12">
                  <p:embed/>
                </p:oleObj>
              </mc:Choice>
              <mc:Fallback>
                <p:oleObj name="Document" r:id="rId2" imgW="8153322" imgH="378834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74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834A09E-7334-4132-99CE-DE62C09E7FF2}"/>
              </a:ext>
            </a:extLst>
          </p:cNvPr>
          <p:cNvSpPr txBox="1"/>
          <p:nvPr/>
        </p:nvSpPr>
        <p:spPr>
          <a:xfrm>
            <a:off x="732230" y="1996241"/>
            <a:ext cx="56366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f=@(x,y,z) x.^2/9-y.^2/4-z.^2-1;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fimplicit3(f)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199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301302"/>
              </p:ext>
            </p:extLst>
          </p:nvPr>
        </p:nvGraphicFramePr>
        <p:xfrm>
          <a:off x="477838" y="862013"/>
          <a:ext cx="8083550" cy="374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90143" progId="Word.Document.12">
                  <p:embed/>
                </p:oleObj>
              </mc:Choice>
              <mc:Fallback>
                <p:oleObj name="Document" r:id="rId2" imgW="8153322" imgH="37901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74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834A09E-7334-4132-99CE-DE62C09E7FF2}"/>
              </a:ext>
            </a:extLst>
          </p:cNvPr>
          <p:cNvSpPr txBox="1"/>
          <p:nvPr/>
        </p:nvSpPr>
        <p:spPr>
          <a:xfrm>
            <a:off x="1333121" y="1643543"/>
            <a:ext cx="56366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fsurf(@(y,z)y.^2)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52725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186311"/>
              </p:ext>
            </p:extLst>
          </p:nvPr>
        </p:nvGraphicFramePr>
        <p:xfrm>
          <a:off x="315157" y="535421"/>
          <a:ext cx="8083550" cy="374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90143" progId="Word.Document.12">
                  <p:embed/>
                </p:oleObj>
              </mc:Choice>
              <mc:Fallback>
                <p:oleObj name="Document" r:id="rId2" imgW="8153322" imgH="37901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5157" y="535421"/>
                        <a:ext cx="8083550" cy="374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834A09E-7334-4132-99CE-DE62C09E7FF2}"/>
              </a:ext>
            </a:extLst>
          </p:cNvPr>
          <p:cNvSpPr txBox="1"/>
          <p:nvPr/>
        </p:nvSpPr>
        <p:spPr>
          <a:xfrm>
            <a:off x="745293" y="3834188"/>
            <a:ext cx="839870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subplot(121)</a:t>
            </a:r>
            <a:endParaRPr lang="zh-CN" altLang="zh-CN" sz="2800"/>
          </a:p>
          <a:p>
            <a:r>
              <a:rPr lang="en-US" altLang="zh-CN" sz="2800" b="1"/>
              <a:t>fimplicit3(@(x,y,z)x.^2/9+y.^2/4-z.^2,[-6,6,-4,4,-2,2])</a:t>
            </a:r>
            <a:endParaRPr lang="zh-CN" altLang="zh-CN" sz="2800"/>
          </a:p>
          <a:p>
            <a:r>
              <a:rPr lang="en-US" altLang="zh-CN" sz="2800" b="1"/>
              <a:t>subplot(122), x=@(s,t) 3*tan(s).*cos(t);</a:t>
            </a:r>
            <a:endParaRPr lang="zh-CN" altLang="zh-CN" sz="2800"/>
          </a:p>
          <a:p>
            <a:r>
              <a:rPr lang="en-US" altLang="zh-CN" sz="2800" b="1"/>
              <a:t>y=@(s,t) 2*tan(s).*sin(t); z=@(s,t) tan(s);</a:t>
            </a:r>
            <a:endParaRPr lang="zh-CN" altLang="zh-CN" sz="2800"/>
          </a:p>
          <a:p>
            <a:r>
              <a:rPr lang="en-US" altLang="zh-CN" sz="2800" b="1"/>
              <a:t>fsurf(x,y,z,[-1,1,0,2*pi])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82063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188957"/>
              </p:ext>
            </p:extLst>
          </p:nvPr>
        </p:nvGraphicFramePr>
        <p:xfrm>
          <a:off x="184528" y="561566"/>
          <a:ext cx="8083550" cy="374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91584" progId="Word.Document.12">
                  <p:embed/>
                </p:oleObj>
              </mc:Choice>
              <mc:Fallback>
                <p:oleObj name="Document" r:id="rId2" imgW="8153322" imgH="37915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4528" y="561566"/>
                        <a:ext cx="8083550" cy="374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834A09E-7334-4132-99CE-DE62C09E7FF2}"/>
              </a:ext>
            </a:extLst>
          </p:cNvPr>
          <p:cNvSpPr txBox="1"/>
          <p:nvPr/>
        </p:nvSpPr>
        <p:spPr>
          <a:xfrm>
            <a:off x="372646" y="2188268"/>
            <a:ext cx="83987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subplot(121), fimplicit3(@(x,y,z)x.^2/9+y.^2/4+z.^2/6-1)</a:t>
            </a:r>
            <a:endParaRPr lang="zh-CN" altLang="zh-CN" sz="2800"/>
          </a:p>
          <a:p>
            <a:r>
              <a:rPr lang="en-US" altLang="zh-CN" sz="2800" b="1"/>
              <a:t>subplot(122), ellipsoid(0,0,0,3,2,sqrt(6))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80287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456011"/>
              </p:ext>
            </p:extLst>
          </p:nvPr>
        </p:nvGraphicFramePr>
        <p:xfrm>
          <a:off x="482600" y="863600"/>
          <a:ext cx="8166100" cy="369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2600" y="863600"/>
                        <a:ext cx="8166100" cy="369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D66568B-FE4E-4275-8AC7-7C7661296A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583814"/>
              </p:ext>
            </p:extLst>
          </p:nvPr>
        </p:nvGraphicFramePr>
        <p:xfrm>
          <a:off x="490538" y="3856038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53322" imgH="3704053" progId="Word.Document.12">
                  <p:embed/>
                </p:oleObj>
              </mc:Choice>
              <mc:Fallback>
                <p:oleObj name="Document" r:id="rId4" imgW="8153322" imgH="37040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0538" y="3856038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096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301494"/>
              </p:ext>
            </p:extLst>
          </p:nvPr>
        </p:nvGraphicFramePr>
        <p:xfrm>
          <a:off x="477838" y="862013"/>
          <a:ext cx="8083550" cy="374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91584" progId="Word.Document.12">
                  <p:embed/>
                </p:oleObj>
              </mc:Choice>
              <mc:Fallback>
                <p:oleObj name="Document" r:id="rId2" imgW="8153322" imgH="37915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74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834A09E-7334-4132-99CE-DE62C09E7FF2}"/>
              </a:ext>
            </a:extLst>
          </p:cNvPr>
          <p:cNvSpPr txBox="1"/>
          <p:nvPr/>
        </p:nvSpPr>
        <p:spPr>
          <a:xfrm>
            <a:off x="941235" y="1539040"/>
            <a:ext cx="56366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fsurf(@(x,y)x.*y)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86405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458085"/>
              </p:ext>
            </p:extLst>
          </p:nvPr>
        </p:nvGraphicFramePr>
        <p:xfrm>
          <a:off x="477838" y="862013"/>
          <a:ext cx="8083550" cy="374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93025" progId="Word.Document.12">
                  <p:embed/>
                </p:oleObj>
              </mc:Choice>
              <mc:Fallback>
                <p:oleObj name="Document" r:id="rId2" imgW="8153322" imgH="379302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74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834A09E-7334-4132-99CE-DE62C09E7FF2}"/>
              </a:ext>
            </a:extLst>
          </p:cNvPr>
          <p:cNvSpPr txBox="1"/>
          <p:nvPr/>
        </p:nvSpPr>
        <p:spPr>
          <a:xfrm>
            <a:off x="992996" y="1865612"/>
            <a:ext cx="705323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subplot(121), fimplicit3(@(x,y,z)x.^2/9+y.^2/4-1)</a:t>
            </a:r>
            <a:endParaRPr lang="zh-CN" altLang="zh-CN" sz="2800"/>
          </a:p>
          <a:p>
            <a:r>
              <a:rPr lang="en-US" altLang="zh-CN" sz="2800" b="1"/>
              <a:t>x=@(u,v)3*cos(u); y=@(u,v)2*sin(u); z=@(u,v)v;</a:t>
            </a:r>
            <a:endParaRPr lang="zh-CN" altLang="zh-CN" sz="2800"/>
          </a:p>
          <a:p>
            <a:r>
              <a:rPr lang="en-US" altLang="zh-CN" sz="2800" b="1"/>
              <a:t>subplot(122), fsurf(x,y,z)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54209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475653"/>
              </p:ext>
            </p:extLst>
          </p:nvPr>
        </p:nvGraphicFramePr>
        <p:xfrm>
          <a:off x="477838" y="862013"/>
          <a:ext cx="8083550" cy="433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83411" progId="Word.Document.12">
                  <p:embed/>
                </p:oleObj>
              </mc:Choice>
              <mc:Fallback>
                <p:oleObj name="Document" r:id="rId2" imgW="8153322" imgH="438341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4332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148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5D82B3-28FC-4141-B8A2-C710819C9F53}"/>
              </a:ext>
            </a:extLst>
          </p:cNvPr>
          <p:cNvSpPr txBox="1"/>
          <p:nvPr/>
        </p:nvSpPr>
        <p:spPr>
          <a:xfrm>
            <a:off x="689066" y="890175"/>
            <a:ext cx="81283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r = @(s,t) 2 + sin(7*s + 5*t);</a:t>
            </a:r>
            <a:endParaRPr lang="zh-CN" altLang="zh-CN" sz="2800"/>
          </a:p>
          <a:p>
            <a:r>
              <a:rPr lang="en-US" altLang="zh-CN" sz="2800" b="1"/>
              <a:t>x = @(s,t) r(s,t).*cos(s).*sin(t);</a:t>
            </a:r>
            <a:endParaRPr lang="zh-CN" altLang="zh-CN" sz="2800"/>
          </a:p>
          <a:p>
            <a:r>
              <a:rPr lang="en-US" altLang="zh-CN" sz="2800" b="1"/>
              <a:t>y = @(s,t) r(s,t).*sin(s).*sin(t);</a:t>
            </a:r>
            <a:endParaRPr lang="zh-CN" altLang="zh-CN" sz="2800"/>
          </a:p>
          <a:p>
            <a:r>
              <a:rPr lang="en-US" altLang="zh-CN" sz="2800" b="1"/>
              <a:t>z = @(s,t) r(s,t).*cos(t);</a:t>
            </a:r>
            <a:endParaRPr lang="zh-CN" altLang="zh-CN" sz="2800"/>
          </a:p>
          <a:p>
            <a:r>
              <a:rPr lang="en-US" altLang="zh-CN" sz="2800" b="1"/>
              <a:t>fmesh(x,y,z,[0, 2*pi, 0, pi]), alpha(0.8)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401140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288787"/>
              </p:ext>
            </p:extLst>
          </p:nvPr>
        </p:nvGraphicFramePr>
        <p:xfrm>
          <a:off x="530225" y="626881"/>
          <a:ext cx="8083550" cy="374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94826" progId="Word.Document.12">
                  <p:embed/>
                </p:oleObj>
              </mc:Choice>
              <mc:Fallback>
                <p:oleObj name="Document" r:id="rId2" imgW="8153322" imgH="379482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626881"/>
                        <a:ext cx="8083550" cy="374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834A09E-7334-4132-99CE-DE62C09E7FF2}"/>
              </a:ext>
            </a:extLst>
          </p:cNvPr>
          <p:cNvSpPr txBox="1"/>
          <p:nvPr/>
        </p:nvSpPr>
        <p:spPr>
          <a:xfrm>
            <a:off x="724164" y="2697661"/>
            <a:ext cx="78896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fmesh(@(x,y) erf(x)+cos(y),[-5, 0, -5, 5]), hold on</a:t>
            </a:r>
            <a:endParaRPr lang="zh-CN" altLang="zh-CN" sz="2800"/>
          </a:p>
          <a:p>
            <a:r>
              <a:rPr lang="en-US" altLang="zh-CN" sz="2800" b="1"/>
              <a:t>fmesh(@(x,y) sin(x)+cos(y),[0, 5, -5, 5]), hold off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256261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883509"/>
              </p:ext>
            </p:extLst>
          </p:nvPr>
        </p:nvGraphicFramePr>
        <p:xfrm>
          <a:off x="477838" y="862013"/>
          <a:ext cx="8083550" cy="527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329326" progId="Word.Document.12">
                  <p:embed/>
                </p:oleObj>
              </mc:Choice>
              <mc:Fallback>
                <p:oleObj name="Document" r:id="rId2" imgW="8153322" imgH="532932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5273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04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5D82B3-28FC-4141-B8A2-C710819C9F53}"/>
              </a:ext>
            </a:extLst>
          </p:cNvPr>
          <p:cNvSpPr txBox="1"/>
          <p:nvPr/>
        </p:nvSpPr>
        <p:spPr>
          <a:xfrm>
            <a:off x="689066" y="890175"/>
            <a:ext cx="812836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x = @(u,v) u.*sin(v); </a:t>
            </a:r>
            <a:endParaRPr lang="zh-CN" altLang="zh-CN" sz="2800"/>
          </a:p>
          <a:p>
            <a:r>
              <a:rPr lang="en-US" altLang="zh-CN" sz="2800" b="1"/>
              <a:t>y = @(u,v) -u.*cos(v); z = @(u,v) v;</a:t>
            </a:r>
            <a:endParaRPr lang="zh-CN" altLang="zh-CN" sz="2800"/>
          </a:p>
          <a:p>
            <a:r>
              <a:rPr lang="en-US" altLang="zh-CN" sz="2800" b="1"/>
              <a:t>fsurf(x, y, z,[-5 5 -5 -2],'--','EdgeColor','g'); hold on</a:t>
            </a:r>
            <a:endParaRPr lang="zh-CN" altLang="zh-CN" sz="2800"/>
          </a:p>
          <a:p>
            <a:r>
              <a:rPr lang="en-US" altLang="zh-CN" sz="2800" b="1"/>
              <a:t>fsurf(x, y, z,[-5 5 -2 2],'EdgeColor','none'), hold off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428350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85412"/>
              </p:ext>
            </p:extLst>
          </p:nvPr>
        </p:nvGraphicFramePr>
        <p:xfrm>
          <a:off x="530225" y="792162"/>
          <a:ext cx="8083550" cy="527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332208" progId="Word.Document.12">
                  <p:embed/>
                </p:oleObj>
              </mc:Choice>
              <mc:Fallback>
                <p:oleObj name="Document" r:id="rId2" imgW="8153322" imgH="53322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792162"/>
                        <a:ext cx="8083550" cy="5273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45706B2C-3CBA-40C2-903C-7D94983EE4EB}"/>
              </a:ext>
            </a:extLst>
          </p:cNvPr>
          <p:cNvSpPr txBox="1"/>
          <p:nvPr/>
        </p:nvSpPr>
        <p:spPr>
          <a:xfrm>
            <a:off x="715192" y="3790129"/>
            <a:ext cx="81283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x = @(u,v) exp(-abs(u)/10).*sin(5*abs(v));</a:t>
            </a:r>
            <a:endParaRPr lang="zh-CN" altLang="zh-CN" sz="2800"/>
          </a:p>
          <a:p>
            <a:r>
              <a:rPr lang="en-US" altLang="zh-CN" sz="2800" b="1"/>
              <a:t>y = @(u,v) exp(-abs(u)/10).*cos(5*abs(v));</a:t>
            </a:r>
            <a:endParaRPr lang="zh-CN" altLang="zh-CN" sz="2800"/>
          </a:p>
          <a:p>
            <a:r>
              <a:rPr lang="en-US" altLang="zh-CN" sz="2800" b="1"/>
              <a:t>z = @(u,v) u;  fsurf(x,y,z)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79204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609317"/>
              </p:ext>
            </p:extLst>
          </p:nvPr>
        </p:nvGraphicFramePr>
        <p:xfrm>
          <a:off x="99150" y="1335557"/>
          <a:ext cx="8083550" cy="527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335450" progId="Word.Document.12">
                  <p:embed/>
                </p:oleObj>
              </mc:Choice>
              <mc:Fallback>
                <p:oleObj name="Document" r:id="rId2" imgW="8153322" imgH="533545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150" y="1335557"/>
                        <a:ext cx="8083550" cy="5273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45706B2C-3CBA-40C2-903C-7D94983EE4EB}"/>
              </a:ext>
            </a:extLst>
          </p:cNvPr>
          <p:cNvSpPr txBox="1"/>
          <p:nvPr/>
        </p:nvSpPr>
        <p:spPr>
          <a:xfrm>
            <a:off x="806632" y="2235649"/>
            <a:ext cx="81283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[x,y,z,v] = flow;</a:t>
            </a:r>
            <a:endParaRPr lang="zh-CN" altLang="zh-CN" sz="2800"/>
          </a:p>
          <a:p>
            <a:r>
              <a:rPr lang="en-US" altLang="zh-CN" sz="2800" b="1"/>
              <a:t>isosurface(x,y,z,v)</a:t>
            </a:r>
            <a:endParaRPr lang="zh-CN" altLang="zh-CN" sz="28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A.3.4  </a:t>
            </a:r>
            <a:r>
              <a:rPr lang="zh-CN" altLang="zh-CN" sz="3600" b="1">
                <a:solidFill>
                  <a:srgbClr val="0293B8"/>
                </a:solidFill>
              </a:rPr>
              <a:t>四维数据可视化图形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00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0349503"/>
              </p:ext>
            </p:extLst>
          </p:nvPr>
        </p:nvGraphicFramePr>
        <p:xfrm>
          <a:off x="530225" y="626881"/>
          <a:ext cx="8083550" cy="374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96267" progId="Word.Document.12">
                  <p:embed/>
                </p:oleObj>
              </mc:Choice>
              <mc:Fallback>
                <p:oleObj name="Document" r:id="rId2" imgW="8153322" imgH="37962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626881"/>
                        <a:ext cx="8083550" cy="374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834A09E-7334-4132-99CE-DE62C09E7FF2}"/>
              </a:ext>
            </a:extLst>
          </p:cNvPr>
          <p:cNvSpPr txBox="1"/>
          <p:nvPr/>
        </p:nvSpPr>
        <p:spPr>
          <a:xfrm>
            <a:off x="1254389" y="1548129"/>
            <a:ext cx="7889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x=1:20; y=1:10; z=-10:10;</a:t>
            </a:r>
            <a:endParaRPr lang="zh-CN" altLang="zh-CN" sz="2800"/>
          </a:p>
          <a:p>
            <a:r>
              <a:rPr lang="en-US" altLang="zh-CN" sz="2800" b="1"/>
              <a:t>[x,y,z]=meshgrid(x,y,z);</a:t>
            </a:r>
            <a:endParaRPr lang="zh-CN" altLang="zh-CN" sz="2800"/>
          </a:p>
          <a:p>
            <a:r>
              <a:rPr lang="en-US" altLang="zh-CN" sz="2800" b="1"/>
              <a:t>v=x.^2.*y.*(z+1); isosurface(x,y,z,v)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297551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 dirty="0">
                <a:solidFill>
                  <a:srgbClr val="319095"/>
                </a:solidFill>
              </a:rPr>
              <a:t>A.</a:t>
            </a:r>
            <a:r>
              <a:rPr lang="en-US" altLang="zh-CN" sz="4200" b="1">
                <a:solidFill>
                  <a:srgbClr val="319095"/>
                </a:solidFill>
              </a:rPr>
              <a:t>2 </a:t>
            </a:r>
            <a:r>
              <a:rPr lang="zh-CN" altLang="en-US" sz="4200" b="1">
                <a:solidFill>
                  <a:srgbClr val="319095"/>
                </a:solidFill>
              </a:rPr>
              <a:t>数据的输入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23396"/>
              </p:ext>
            </p:extLst>
          </p:nvPr>
        </p:nvGraphicFramePr>
        <p:xfrm>
          <a:off x="490538" y="1497013"/>
          <a:ext cx="808355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33094" progId="Word.Document.12">
                  <p:embed/>
                </p:oleObj>
              </mc:Choice>
              <mc:Fallback>
                <p:oleObj name="Document" r:id="rId2" imgW="8153322" imgH="493309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497013"/>
                        <a:ext cx="8083550" cy="487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653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949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A.4 Matlab</a:t>
            </a:r>
            <a:r>
              <a:rPr lang="zh-CN" altLang="zh-CN" sz="4200" b="1">
                <a:solidFill>
                  <a:srgbClr val="319095"/>
                </a:solidFill>
              </a:rPr>
              <a:t>在高等数学中应用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56216"/>
              </p:ext>
            </p:extLst>
          </p:nvPr>
        </p:nvGraphicFramePr>
        <p:xfrm>
          <a:off x="380515" y="1803925"/>
          <a:ext cx="808355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38497" progId="Word.Document.12">
                  <p:embed/>
                </p:oleObj>
              </mc:Choice>
              <mc:Fallback>
                <p:oleObj name="Document" r:id="rId2" imgW="8153322" imgH="49384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0515" y="1803925"/>
                        <a:ext cx="8083550" cy="487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2A91438-A5FF-416E-A9CC-E926A3972AB5}"/>
              </a:ext>
            </a:extLst>
          </p:cNvPr>
          <p:cNvSpPr txBox="1"/>
          <p:nvPr/>
        </p:nvSpPr>
        <p:spPr>
          <a:xfrm>
            <a:off x="380515" y="1157594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A.4.1  </a:t>
            </a:r>
            <a:r>
              <a:rPr lang="zh-CN" altLang="zh-CN" sz="3600" b="1">
                <a:solidFill>
                  <a:srgbClr val="0293B8"/>
                </a:solidFill>
              </a:rPr>
              <a:t>求极限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38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944351"/>
              </p:ext>
            </p:extLst>
          </p:nvPr>
        </p:nvGraphicFramePr>
        <p:xfrm>
          <a:off x="477838" y="86201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7295" progId="Word.Document.12">
                  <p:embed/>
                </p:oleObj>
              </mc:Choice>
              <mc:Fallback>
                <p:oleObj name="Document" r:id="rId2" imgW="8153322" imgH="37072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120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5D82B3-28FC-4141-B8A2-C710819C9F53}"/>
              </a:ext>
            </a:extLst>
          </p:cNvPr>
          <p:cNvSpPr txBox="1"/>
          <p:nvPr/>
        </p:nvSpPr>
        <p:spPr>
          <a:xfrm>
            <a:off x="689066" y="890175"/>
            <a:ext cx="81283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clc, clear, syms x a</a:t>
            </a:r>
            <a:endParaRPr lang="zh-CN" altLang="zh-CN" sz="2800"/>
          </a:p>
          <a:p>
            <a:r>
              <a:rPr lang="en-US" altLang="zh-CN" sz="2800" b="1"/>
              <a:t>b1 = limit((sqrt(1+x^2)-1)/(1-cos(x)))</a:t>
            </a:r>
            <a:endParaRPr lang="zh-CN" altLang="zh-CN" sz="2800"/>
          </a:p>
          <a:p>
            <a:r>
              <a:rPr lang="en-US" altLang="zh-CN" sz="2800" b="1"/>
              <a:t>b2 = limit((1+a/x)^x, x, inf)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65834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211603"/>
              </p:ext>
            </p:extLst>
          </p:nvPr>
        </p:nvGraphicFramePr>
        <p:xfrm>
          <a:off x="414881" y="1268342"/>
          <a:ext cx="8520113" cy="613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72947" imgH="6304099" progId="Word.Document.12">
                  <p:embed/>
                </p:oleObj>
              </mc:Choice>
              <mc:Fallback>
                <p:oleObj name="Document" r:id="rId2" imgW="8772947" imgH="630409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4881" y="1268342"/>
                        <a:ext cx="8520113" cy="6135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A.4.2  </a:t>
            </a:r>
            <a:r>
              <a:rPr lang="zh-CN" altLang="en-US" sz="3600" b="1">
                <a:solidFill>
                  <a:srgbClr val="0293B8"/>
                </a:solidFill>
              </a:rPr>
              <a:t>求导数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68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494756"/>
              </p:ext>
            </p:extLst>
          </p:nvPr>
        </p:nvGraphicFramePr>
        <p:xfrm>
          <a:off x="373335" y="705259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9456" progId="Word.Document.12">
                  <p:embed/>
                </p:oleObj>
              </mc:Choice>
              <mc:Fallback>
                <p:oleObj name="Document" r:id="rId2" imgW="8153322" imgH="37094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35" y="705259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881054" y="4375559"/>
            <a:ext cx="788961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clc, clear, syms x</a:t>
            </a:r>
            <a:endParaRPr lang="zh-CN" altLang="zh-CN" sz="2800"/>
          </a:p>
          <a:p>
            <a:r>
              <a:rPr lang="en-US" altLang="zh-CN" sz="2800" b="1"/>
              <a:t>dy=diff(log((x+2)/(1-x)),x,3)</a:t>
            </a:r>
            <a:endParaRPr lang="zh-CN" altLang="zh-CN" sz="2800"/>
          </a:p>
          <a:p>
            <a:r>
              <a:rPr lang="en-US" altLang="zh-CN" sz="2800" b="1"/>
              <a:t>dy=simplify(dy)  %</a:t>
            </a:r>
            <a:r>
              <a:rPr lang="zh-CN" altLang="zh-CN" sz="2800" b="1"/>
              <a:t>对符号函数进行化简</a:t>
            </a:r>
            <a:endParaRPr lang="zh-CN" altLang="zh-CN" sz="2800"/>
          </a:p>
          <a:p>
            <a:r>
              <a:rPr lang="en-US" altLang="zh-CN" sz="2800" b="1"/>
              <a:t>a=[0,0.5,2,4]; da=diff(a)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54046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035698"/>
              </p:ext>
            </p:extLst>
          </p:nvPr>
        </p:nvGraphicFramePr>
        <p:xfrm>
          <a:off x="411163" y="1271588"/>
          <a:ext cx="8547100" cy="613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72947" imgH="6308061" progId="Word.Document.12">
                  <p:embed/>
                </p:oleObj>
              </mc:Choice>
              <mc:Fallback>
                <p:oleObj name="Document" r:id="rId2" imgW="8772947" imgH="63080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1163" y="1271588"/>
                        <a:ext cx="8547100" cy="6135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A.4.3  </a:t>
            </a:r>
            <a:r>
              <a:rPr lang="zh-CN" altLang="en-US" sz="3600" b="1">
                <a:solidFill>
                  <a:srgbClr val="0293B8"/>
                </a:solidFill>
              </a:rPr>
              <a:t>求极值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49663A-9C23-4DFB-9368-2C0FBE6F97A4}"/>
              </a:ext>
            </a:extLst>
          </p:cNvPr>
          <p:cNvSpPr txBox="1"/>
          <p:nvPr/>
        </p:nvSpPr>
        <p:spPr>
          <a:xfrm>
            <a:off x="860549" y="4339431"/>
            <a:ext cx="81283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clc, clear, syms x, y=x^3+6*x^2+8*x-1; </a:t>
            </a:r>
            <a:endParaRPr lang="zh-CN" altLang="zh-CN" sz="2800"/>
          </a:p>
          <a:p>
            <a:r>
              <a:rPr lang="en-US" altLang="zh-CN" sz="2800" b="1"/>
              <a:t>dy=diff(y); xx=solve(dy), fplot(y)  %</a:t>
            </a:r>
            <a:r>
              <a:rPr lang="zh-CN" altLang="zh-CN" sz="2800" b="1"/>
              <a:t>符号函数画图</a:t>
            </a:r>
            <a:endParaRPr lang="zh-CN" altLang="zh-CN" sz="2800"/>
          </a:p>
          <a:p>
            <a:r>
              <a:rPr lang="en-US" altLang="zh-CN" sz="2800" b="1"/>
              <a:t> 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81720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9275641"/>
              </p:ext>
            </p:extLst>
          </p:nvPr>
        </p:nvGraphicFramePr>
        <p:xfrm>
          <a:off x="789986" y="1376090"/>
          <a:ext cx="8547100" cy="613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72947" imgH="6312744" progId="Word.Document.12">
                  <p:embed/>
                </p:oleObj>
              </mc:Choice>
              <mc:Fallback>
                <p:oleObj name="Document" r:id="rId2" imgW="8772947" imgH="63127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9986" y="1376090"/>
                        <a:ext cx="8547100" cy="6135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A.4.4  </a:t>
            </a:r>
            <a:r>
              <a:rPr lang="zh-CN" altLang="en-US" sz="3600" b="1">
                <a:solidFill>
                  <a:srgbClr val="0293B8"/>
                </a:solidFill>
              </a:rPr>
              <a:t>求积分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81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752629"/>
              </p:ext>
            </p:extLst>
          </p:nvPr>
        </p:nvGraphicFramePr>
        <p:xfrm>
          <a:off x="371475" y="701675"/>
          <a:ext cx="8294688" cy="360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26836" imgH="3704947" progId="Word.Document.12">
                  <p:embed/>
                </p:oleObj>
              </mc:Choice>
              <mc:Fallback>
                <p:oleObj name="Document" r:id="rId2" imgW="8526836" imgH="370494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1475" y="701675"/>
                        <a:ext cx="8294688" cy="3605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1103123" y="4224656"/>
            <a:ext cx="78896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syms x, I=int(1/(1+sqrt(1-x^2)))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47336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324942"/>
              </p:ext>
            </p:extLst>
          </p:nvPr>
        </p:nvGraphicFramePr>
        <p:xfrm>
          <a:off x="632732" y="688612"/>
          <a:ext cx="8294688" cy="360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26836" imgH="3707469" progId="Word.Document.12">
                  <p:embed/>
                </p:oleObj>
              </mc:Choice>
              <mc:Fallback>
                <p:oleObj name="Document" r:id="rId2" imgW="8526836" imgH="37074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2732" y="688612"/>
                        <a:ext cx="8294688" cy="3605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641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557817"/>
              </p:ext>
            </p:extLst>
          </p:nvPr>
        </p:nvGraphicFramePr>
        <p:xfrm>
          <a:off x="530225" y="647291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2338" progId="Word.Document.12">
                  <p:embed/>
                </p:oleObj>
              </mc:Choice>
              <mc:Fallback>
                <p:oleObj name="Document" r:id="rId2" imgW="8153322" imgH="371233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647291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1254389" y="3578724"/>
            <a:ext cx="78896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syms x, </a:t>
            </a:r>
          </a:p>
          <a:p>
            <a:r>
              <a:rPr lang="en-US" altLang="zh-CN" sz="2800" b="1"/>
              <a:t>I=int(cos(x)*cos(2*x),-pi/2,pi/2)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419991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337105"/>
              </p:ext>
            </p:extLst>
          </p:nvPr>
        </p:nvGraphicFramePr>
        <p:xfrm>
          <a:off x="530225" y="783636"/>
          <a:ext cx="8083550" cy="584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912148" progId="Word.Document.12">
                  <p:embed/>
                </p:oleObj>
              </mc:Choice>
              <mc:Fallback>
                <p:oleObj name="Document" r:id="rId2" imgW="8153322" imgH="591214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783636"/>
                        <a:ext cx="8083550" cy="5843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064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614561"/>
              </p:ext>
            </p:extLst>
          </p:nvPr>
        </p:nvGraphicFramePr>
        <p:xfrm>
          <a:off x="636588" y="688975"/>
          <a:ext cx="8294687" cy="469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26836" imgH="4831021" progId="Word.Document.12">
                  <p:embed/>
                </p:oleObj>
              </mc:Choice>
              <mc:Fallback>
                <p:oleObj name="Document" r:id="rId2" imgW="8526836" imgH="483102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6588" y="688975"/>
                        <a:ext cx="8294687" cy="469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93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25979"/>
              </p:ext>
            </p:extLst>
          </p:nvPr>
        </p:nvGraphicFramePr>
        <p:xfrm>
          <a:off x="636588" y="688975"/>
          <a:ext cx="8294687" cy="481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26836" imgH="4950256" progId="Word.Document.12">
                  <p:embed/>
                </p:oleObj>
              </mc:Choice>
              <mc:Fallback>
                <p:oleObj name="Document" r:id="rId2" imgW="8526836" imgH="49502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6588" y="688975"/>
                        <a:ext cx="8294687" cy="4810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510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5D82B3-28FC-4141-B8A2-C710819C9F53}"/>
              </a:ext>
            </a:extLst>
          </p:cNvPr>
          <p:cNvSpPr txBox="1"/>
          <p:nvPr/>
        </p:nvSpPr>
        <p:spPr>
          <a:xfrm>
            <a:off x="689066" y="890175"/>
            <a:ext cx="812836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clc, clear</a:t>
            </a:r>
            <a:endParaRPr lang="zh-CN" altLang="zh-CN" sz="2800"/>
          </a:p>
          <a:p>
            <a:r>
              <a:rPr lang="en-US" altLang="zh-CN" sz="2800" b="1"/>
              <a:t>I1 = integral(@(x)1./(x.*(x.^2-3*x+2).^(1/3)), 2, inf)</a:t>
            </a:r>
            <a:endParaRPr lang="zh-CN" altLang="zh-CN" sz="2800"/>
          </a:p>
          <a:p>
            <a:r>
              <a:rPr lang="en-US" altLang="zh-CN" sz="2800" b="1"/>
              <a:t>f2=@(x,y) sqrt(1-x.^2-y.^2);</a:t>
            </a:r>
            <a:endParaRPr lang="zh-CN" altLang="zh-CN" sz="2800"/>
          </a:p>
          <a:p>
            <a:r>
              <a:rPr lang="en-US" altLang="zh-CN" sz="2800" b="1"/>
              <a:t>ymax2=@(x) sqrt(x-x.^2); ymin2=@(x) -ymax2(x);</a:t>
            </a:r>
            <a:endParaRPr lang="zh-CN" altLang="zh-CN" sz="2800"/>
          </a:p>
          <a:p>
            <a:r>
              <a:rPr lang="en-US" altLang="zh-CN" sz="2800" b="1"/>
              <a:t>I2=integral2(f2,0,1,ymin2,ymax2)</a:t>
            </a:r>
            <a:endParaRPr lang="zh-CN" altLang="zh-CN" sz="2800"/>
          </a:p>
          <a:p>
            <a:r>
              <a:rPr lang="en-US" altLang="zh-CN" sz="2800" b="1"/>
              <a:t>f3=@(x,y,z) z.^2.*log(x.^2+y.^2+z.^2+1)./(x.^2+y.^2+z.^2+1);</a:t>
            </a:r>
            <a:endParaRPr lang="zh-CN" altLang="zh-CN" sz="2800"/>
          </a:p>
          <a:p>
            <a:r>
              <a:rPr lang="en-US" altLang="zh-CN" sz="2800" b="1"/>
              <a:t>ymax3=@(x) sqrt(1-x.^2); ymin3=@(x) -ymax3(x);</a:t>
            </a:r>
            <a:endParaRPr lang="zh-CN" altLang="zh-CN" sz="2800"/>
          </a:p>
          <a:p>
            <a:r>
              <a:rPr lang="en-US" altLang="zh-CN" sz="2800" b="1"/>
              <a:t>zmax3=@(x,y) sqrt(1-x.^2-y.^2);</a:t>
            </a:r>
            <a:endParaRPr lang="zh-CN" altLang="zh-CN" sz="2800"/>
          </a:p>
          <a:p>
            <a:r>
              <a:rPr lang="en-US" altLang="zh-CN" sz="2800" b="1"/>
              <a:t>I3=integral3(f3,-1,1,ymin3,ymax3,0,zmax3)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50034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93491"/>
              </p:ext>
            </p:extLst>
          </p:nvPr>
        </p:nvGraphicFramePr>
        <p:xfrm>
          <a:off x="298450" y="1363027"/>
          <a:ext cx="8547100" cy="613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72947" imgH="6317427" progId="Word.Document.12">
                  <p:embed/>
                </p:oleObj>
              </mc:Choice>
              <mc:Fallback>
                <p:oleObj name="Document" r:id="rId2" imgW="8772947" imgH="63174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8450" y="1363027"/>
                        <a:ext cx="8547100" cy="6135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A.4.5  </a:t>
            </a:r>
            <a:r>
              <a:rPr lang="zh-CN" altLang="en-US" sz="3600" b="1">
                <a:solidFill>
                  <a:srgbClr val="0293B8"/>
                </a:solidFill>
              </a:rPr>
              <a:t>级数求和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9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696078"/>
              </p:ext>
            </p:extLst>
          </p:nvPr>
        </p:nvGraphicFramePr>
        <p:xfrm>
          <a:off x="373335" y="705259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2338" progId="Word.Document.12">
                  <p:embed/>
                </p:oleObj>
              </mc:Choice>
              <mc:Fallback>
                <p:oleObj name="Document" r:id="rId2" imgW="8153322" imgH="371233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35" y="705259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881054" y="4375559"/>
            <a:ext cx="7889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clc, clear, syms n</a:t>
            </a:r>
            <a:endParaRPr lang="zh-CN" altLang="zh-CN" sz="2800"/>
          </a:p>
          <a:p>
            <a:r>
              <a:rPr lang="en-US" altLang="zh-CN" sz="2800" b="1"/>
              <a:t>f1=(2*n-1)/2^n; s1=symsum(f1,n,1,inf)</a:t>
            </a:r>
            <a:endParaRPr lang="zh-CN" altLang="zh-CN" sz="2800"/>
          </a:p>
          <a:p>
            <a:r>
              <a:rPr lang="en-US" altLang="zh-CN" sz="2800" b="1"/>
              <a:t>f2=1/n^2; s2=symsum(f2,n,1,inf)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71896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949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A.5 Matlab</a:t>
            </a:r>
            <a:r>
              <a:rPr lang="zh-CN" altLang="zh-CN" sz="4200" b="1">
                <a:solidFill>
                  <a:srgbClr val="319095"/>
                </a:solidFill>
              </a:rPr>
              <a:t>在</a:t>
            </a:r>
            <a:r>
              <a:rPr lang="zh-CN" altLang="en-US" sz="4200" b="1">
                <a:solidFill>
                  <a:srgbClr val="319095"/>
                </a:solidFill>
              </a:rPr>
              <a:t>线性代数</a:t>
            </a:r>
            <a:r>
              <a:rPr lang="zh-CN" altLang="zh-CN" sz="4200" b="1">
                <a:solidFill>
                  <a:srgbClr val="319095"/>
                </a:solidFill>
              </a:rPr>
              <a:t>中应用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6865562"/>
              </p:ext>
            </p:extLst>
          </p:nvPr>
        </p:nvGraphicFramePr>
        <p:xfrm>
          <a:off x="384175" y="1801813"/>
          <a:ext cx="8083550" cy="489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41739" progId="Word.Document.12">
                  <p:embed/>
                </p:oleObj>
              </mc:Choice>
              <mc:Fallback>
                <p:oleObj name="Document" r:id="rId2" imgW="8153322" imgH="494173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175" y="1801813"/>
                        <a:ext cx="8083550" cy="4891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2A91438-A5FF-416E-A9CC-E926A3972AB5}"/>
              </a:ext>
            </a:extLst>
          </p:cNvPr>
          <p:cNvSpPr txBox="1"/>
          <p:nvPr/>
        </p:nvSpPr>
        <p:spPr>
          <a:xfrm>
            <a:off x="380515" y="1157594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A.5.1  </a:t>
            </a:r>
            <a:r>
              <a:rPr lang="zh-CN" altLang="en-US" sz="3600" b="1">
                <a:solidFill>
                  <a:srgbClr val="0293B8"/>
                </a:solidFill>
              </a:rPr>
              <a:t>向量组的线性相关性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47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468646"/>
              </p:ext>
            </p:extLst>
          </p:nvPr>
        </p:nvGraphicFramePr>
        <p:xfrm>
          <a:off x="373335" y="705259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3779" progId="Word.Document.12">
                  <p:embed/>
                </p:oleObj>
              </mc:Choice>
              <mc:Fallback>
                <p:oleObj name="Document" r:id="rId2" imgW="8153322" imgH="371377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35" y="705259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188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450847"/>
              </p:ext>
            </p:extLst>
          </p:nvPr>
        </p:nvGraphicFramePr>
        <p:xfrm>
          <a:off x="373335" y="705259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2338" progId="Word.Document.12">
                  <p:embed/>
                </p:oleObj>
              </mc:Choice>
              <mc:Fallback>
                <p:oleObj name="Document" r:id="rId2" imgW="8153322" imgH="371233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35" y="705259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974498" y="3298371"/>
            <a:ext cx="78896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a=sym([1,-2,-1,0,2;-2,4,2,6,-6;2,-1,0,2,3;3,3,3,3,4]);</a:t>
            </a:r>
            <a:endParaRPr lang="zh-CN" altLang="zh-CN" sz="2800"/>
          </a:p>
          <a:p>
            <a:r>
              <a:rPr lang="en-US" altLang="zh-CN" sz="2800" b="1"/>
              <a:t>b=rref(a)  %</a:t>
            </a:r>
            <a:r>
              <a:rPr lang="zh-CN" altLang="zh-CN" sz="2800" b="1"/>
              <a:t>化成行最简形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24254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2806291"/>
              </p:ext>
            </p:extLst>
          </p:nvPr>
        </p:nvGraphicFramePr>
        <p:xfrm>
          <a:off x="371475" y="701675"/>
          <a:ext cx="8083550" cy="436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406105" progId="Word.Document.12">
                  <p:embed/>
                </p:oleObj>
              </mc:Choice>
              <mc:Fallback>
                <p:oleObj name="Document" r:id="rId2" imgW="8153322" imgH="44061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1475" y="701675"/>
                        <a:ext cx="8083550" cy="4360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29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768508"/>
              </p:ext>
            </p:extLst>
          </p:nvPr>
        </p:nvGraphicFramePr>
        <p:xfrm>
          <a:off x="597679" y="627378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3779" progId="Word.Document.12">
                  <p:embed/>
                </p:oleObj>
              </mc:Choice>
              <mc:Fallback>
                <p:oleObj name="Document" r:id="rId2" imgW="8153322" imgH="371377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7679" y="627378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1118189" y="4395652"/>
            <a:ext cx="78896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a=sym([2,2,-1;2,-1,2;-1,2,2]);</a:t>
            </a:r>
            <a:endParaRPr lang="zh-CN" altLang="zh-CN" sz="2800"/>
          </a:p>
          <a:p>
            <a:r>
              <a:rPr lang="en-US" altLang="zh-CN" sz="2800" b="1"/>
              <a:t>b=sym([1,4;0,3;-4,2]); c=rref([a,b])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40357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652735"/>
              </p:ext>
            </p:extLst>
          </p:nvPr>
        </p:nvGraphicFramePr>
        <p:xfrm>
          <a:off x="477838" y="862013"/>
          <a:ext cx="8083550" cy="465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630156" progId="Word.Document.12">
                  <p:embed/>
                </p:oleObj>
              </mc:Choice>
              <mc:Fallback>
                <p:oleObj name="Document" r:id="rId2" imgW="8153322" imgH="46301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4651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54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405545"/>
              </p:ext>
            </p:extLst>
          </p:nvPr>
        </p:nvGraphicFramePr>
        <p:xfrm>
          <a:off x="304800" y="1365250"/>
          <a:ext cx="8547100" cy="488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06852" imgH="5023826" progId="Word.Document.12">
                  <p:embed/>
                </p:oleObj>
              </mc:Choice>
              <mc:Fallback>
                <p:oleObj name="Document" r:id="rId2" imgW="8806852" imgH="502382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800" y="1365250"/>
                        <a:ext cx="8547100" cy="488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A.5.2  </a:t>
            </a:r>
            <a:r>
              <a:rPr lang="zh-CN" altLang="en-US" sz="3600" b="1">
                <a:solidFill>
                  <a:srgbClr val="0293B8"/>
                </a:solidFill>
              </a:rPr>
              <a:t>齐次线性方程组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81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553454"/>
              </p:ext>
            </p:extLst>
          </p:nvPr>
        </p:nvGraphicFramePr>
        <p:xfrm>
          <a:off x="596900" y="622300"/>
          <a:ext cx="8083550" cy="392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960884" progId="Word.Document.12">
                  <p:embed/>
                </p:oleObj>
              </mc:Choice>
              <mc:Fallback>
                <p:oleObj name="Document" r:id="rId2" imgW="8153322" imgH="39608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6900" y="622300"/>
                        <a:ext cx="8083550" cy="3922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1144316" y="4545013"/>
            <a:ext cx="78896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a=sym([1,2,2,1;2,1,-2,-2;1,-1,-4,-3]);</a:t>
            </a:r>
            <a:endParaRPr lang="zh-CN" altLang="zh-CN" sz="2800"/>
          </a:p>
          <a:p>
            <a:r>
              <a:rPr lang="en-US" altLang="zh-CN" sz="2800" b="1"/>
              <a:t>b=null(a)   %</a:t>
            </a:r>
            <a:r>
              <a:rPr lang="zh-CN" altLang="zh-CN" sz="2800" b="1"/>
              <a:t>求符号基础解系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67966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626666"/>
              </p:ext>
            </p:extLst>
          </p:nvPr>
        </p:nvGraphicFramePr>
        <p:xfrm>
          <a:off x="304800" y="1365250"/>
          <a:ext cx="8574088" cy="488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06852" imgH="5027789" progId="Word.Document.12">
                  <p:embed/>
                </p:oleObj>
              </mc:Choice>
              <mc:Fallback>
                <p:oleObj name="Document" r:id="rId2" imgW="8806852" imgH="50277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800" y="1365250"/>
                        <a:ext cx="8574088" cy="488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A.5.3  </a:t>
            </a:r>
            <a:r>
              <a:rPr lang="zh-CN" altLang="en-US" sz="3600" b="1">
                <a:solidFill>
                  <a:srgbClr val="0293B8"/>
                </a:solidFill>
              </a:rPr>
              <a:t>非齐次线性方程组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98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424442"/>
              </p:ext>
            </p:extLst>
          </p:nvPr>
        </p:nvGraphicFramePr>
        <p:xfrm>
          <a:off x="596900" y="622300"/>
          <a:ext cx="8083550" cy="393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976012" progId="Word.Document.12">
                  <p:embed/>
                </p:oleObj>
              </mc:Choice>
              <mc:Fallback>
                <p:oleObj name="Document" r:id="rId2" imgW="8153322" imgH="39760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6900" y="622300"/>
                        <a:ext cx="8083550" cy="393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1144316" y="4545013"/>
            <a:ext cx="78896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a=[2,4;3,-5;1,2;2,1];</a:t>
            </a:r>
            <a:endParaRPr lang="zh-CN" altLang="zh-CN" sz="2800"/>
          </a:p>
          <a:p>
            <a:r>
              <a:rPr lang="en-US" altLang="zh-CN" sz="2800" b="1"/>
              <a:t>b=[11;3;6;7]; s=a\b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84983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151524"/>
              </p:ext>
            </p:extLst>
          </p:nvPr>
        </p:nvGraphicFramePr>
        <p:xfrm>
          <a:off x="477838" y="86201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7295" progId="Word.Document.12">
                  <p:embed/>
                </p:oleObj>
              </mc:Choice>
              <mc:Fallback>
                <p:oleObj name="Document" r:id="rId2" imgW="8153322" imgH="37072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825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9442289"/>
              </p:ext>
            </p:extLst>
          </p:nvPr>
        </p:nvGraphicFramePr>
        <p:xfrm>
          <a:off x="530225" y="661489"/>
          <a:ext cx="8083550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296600" progId="Word.Document.12">
                  <p:embed/>
                </p:oleObj>
              </mc:Choice>
              <mc:Fallback>
                <p:oleObj name="Document" r:id="rId2" imgW="8153322" imgH="429660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661489"/>
                        <a:ext cx="8083550" cy="425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869996" y="5041401"/>
            <a:ext cx="78896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a=sym([1,1,0;1,0,1;1,1,1;1,2,-1]);</a:t>
            </a:r>
            <a:endParaRPr lang="zh-CN" altLang="zh-CN" sz="2800"/>
          </a:p>
          <a:p>
            <a:r>
              <a:rPr lang="en-US" altLang="zh-CN" sz="2800" b="1"/>
              <a:t>b=sym([1;2;0;-1]); x = pinv(a)*b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62767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544350"/>
              </p:ext>
            </p:extLst>
          </p:nvPr>
        </p:nvGraphicFramePr>
        <p:xfrm>
          <a:off x="477838" y="862013"/>
          <a:ext cx="8083550" cy="4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487873" progId="Word.Document.12">
                  <p:embed/>
                </p:oleObj>
              </mc:Choice>
              <mc:Fallback>
                <p:oleObj name="Document" r:id="rId2" imgW="8153322" imgH="448787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443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790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280488"/>
              </p:ext>
            </p:extLst>
          </p:nvPr>
        </p:nvGraphicFramePr>
        <p:xfrm>
          <a:off x="477838" y="862013"/>
          <a:ext cx="8083550" cy="511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173715" progId="Word.Document.12">
                  <p:embed/>
                </p:oleObj>
              </mc:Choice>
              <mc:Fallback>
                <p:oleObj name="Document" r:id="rId2" imgW="8153322" imgH="51737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511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116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5D82B3-28FC-4141-B8A2-C710819C9F53}"/>
              </a:ext>
            </a:extLst>
          </p:cNvPr>
          <p:cNvSpPr txBox="1"/>
          <p:nvPr/>
        </p:nvSpPr>
        <p:spPr>
          <a:xfrm>
            <a:off x="689066" y="890175"/>
            <a:ext cx="81283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a=sym([1,-1,-1,1,0;1,-1,1,-3,1;1,-1,-2,3,-1/2]);</a:t>
            </a:r>
            <a:endParaRPr lang="zh-CN" altLang="zh-CN" sz="2800"/>
          </a:p>
          <a:p>
            <a:r>
              <a:rPr lang="en-US" altLang="zh-CN" sz="2800" b="1"/>
              <a:t>b=rref(a)  %</a:t>
            </a:r>
            <a:r>
              <a:rPr lang="zh-CN" altLang="zh-CN" sz="2800" b="1"/>
              <a:t>求增广矩阵的行最简形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410071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901665"/>
              </p:ext>
            </p:extLst>
          </p:nvPr>
        </p:nvGraphicFramePr>
        <p:xfrm>
          <a:off x="304800" y="1365250"/>
          <a:ext cx="8574088" cy="488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06852" imgH="5031031" progId="Word.Document.12">
                  <p:embed/>
                </p:oleObj>
              </mc:Choice>
              <mc:Fallback>
                <p:oleObj name="Document" r:id="rId2" imgW="8806852" imgH="50310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800" y="1365250"/>
                        <a:ext cx="8574088" cy="488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A.5.4  </a:t>
            </a:r>
            <a:r>
              <a:rPr lang="zh-CN" altLang="en-US" sz="3600" b="1">
                <a:solidFill>
                  <a:srgbClr val="0293B8"/>
                </a:solidFill>
              </a:rPr>
              <a:t>相似矩阵及二次型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94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469389"/>
              </p:ext>
            </p:extLst>
          </p:nvPr>
        </p:nvGraphicFramePr>
        <p:xfrm>
          <a:off x="477838" y="86201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5854" progId="Word.Document.12">
                  <p:embed/>
                </p:oleObj>
              </mc:Choice>
              <mc:Fallback>
                <p:oleObj name="Document" r:id="rId2" imgW="8153322" imgH="37058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000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129486"/>
              </p:ext>
            </p:extLst>
          </p:nvPr>
        </p:nvGraphicFramePr>
        <p:xfrm>
          <a:off x="477838" y="862013"/>
          <a:ext cx="8083550" cy="572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786434" progId="Word.Document.12">
                  <p:embed/>
                </p:oleObj>
              </mc:Choice>
              <mc:Fallback>
                <p:oleObj name="Document" r:id="rId2" imgW="8153322" imgH="578643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572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648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5D82B3-28FC-4141-B8A2-C710819C9F53}"/>
              </a:ext>
            </a:extLst>
          </p:cNvPr>
          <p:cNvSpPr txBox="1"/>
          <p:nvPr/>
        </p:nvSpPr>
        <p:spPr>
          <a:xfrm>
            <a:off x="689066" y="890175"/>
            <a:ext cx="81283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A=sym([0,1,1,-1;1,0,-1,1;1,-1,0,1;-1,1,1,0]);</a:t>
            </a:r>
            <a:endParaRPr lang="zh-CN" altLang="zh-CN" sz="2800"/>
          </a:p>
          <a:p>
            <a:r>
              <a:rPr lang="en-US" altLang="zh-CN" sz="2800" b="1"/>
              <a:t>[P1,D]=eig(A)  %</a:t>
            </a:r>
            <a:r>
              <a:rPr lang="zh-CN" altLang="zh-CN" sz="2800" b="1"/>
              <a:t>把矩阵进行相似对角化</a:t>
            </a:r>
            <a:endParaRPr lang="zh-CN" altLang="zh-CN" sz="2800"/>
          </a:p>
          <a:p>
            <a:r>
              <a:rPr lang="en-US" altLang="zh-CN" sz="2800" b="1"/>
              <a:t>P2=orth(P1)  %</a:t>
            </a:r>
            <a:r>
              <a:rPr lang="zh-CN" altLang="zh-CN" sz="2800" b="1"/>
              <a:t>把矩阵正交规范化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15302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5940785"/>
              </p:ext>
            </p:extLst>
          </p:nvPr>
        </p:nvGraphicFramePr>
        <p:xfrm>
          <a:off x="399461" y="647291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2338" progId="Word.Document.12">
                  <p:embed/>
                </p:oleObj>
              </mc:Choice>
              <mc:Fallback>
                <p:oleObj name="Document" r:id="rId2" imgW="8153322" imgH="371233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9461" y="647291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998620" y="3102166"/>
            <a:ext cx="788961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a = [2 -2 0; -2 4 0; 0 0 5];</a:t>
            </a:r>
            <a:endParaRPr lang="zh-CN" altLang="zh-CN" sz="2800"/>
          </a:p>
          <a:p>
            <a:r>
              <a:rPr lang="en-US" altLang="zh-CN" sz="2800" b="1"/>
              <a:t>b = eig(a)  %</a:t>
            </a:r>
            <a:r>
              <a:rPr lang="zh-CN" altLang="zh-CN" sz="2800" b="1"/>
              <a:t>求矩阵</a:t>
            </a:r>
            <a:r>
              <a:rPr lang="en-US" altLang="zh-CN" sz="2800" b="1"/>
              <a:t>a</a:t>
            </a:r>
            <a:r>
              <a:rPr lang="zh-CN" altLang="zh-CN" sz="2800" b="1"/>
              <a:t>的特征值</a:t>
            </a:r>
            <a:endParaRPr lang="zh-CN" altLang="zh-CN" sz="2800"/>
          </a:p>
          <a:p>
            <a:r>
              <a:rPr lang="en-US" altLang="zh-CN" sz="2800" b="1"/>
              <a:t>if all(b&gt;0)</a:t>
            </a:r>
            <a:endParaRPr lang="zh-CN" altLang="zh-CN" sz="2800"/>
          </a:p>
          <a:p>
            <a:r>
              <a:rPr lang="en-US" altLang="zh-CN" sz="2800" b="1"/>
              <a:t>    fprintf('</a:t>
            </a:r>
            <a:r>
              <a:rPr lang="zh-CN" altLang="zh-CN" sz="2800" b="1"/>
              <a:t>二次型正定</a:t>
            </a:r>
            <a:r>
              <a:rPr lang="en-US" altLang="zh-CN" sz="2800" b="1"/>
              <a:t>\n')</a:t>
            </a:r>
            <a:endParaRPr lang="zh-CN" altLang="zh-CN" sz="2800"/>
          </a:p>
          <a:p>
            <a:r>
              <a:rPr lang="en-US" altLang="zh-CN" sz="2800" b="1"/>
              <a:t>else</a:t>
            </a:r>
            <a:endParaRPr lang="zh-CN" altLang="zh-CN" sz="2800"/>
          </a:p>
          <a:p>
            <a:r>
              <a:rPr lang="en-US" altLang="zh-CN" sz="2800" b="1"/>
              <a:t>    fprintf('</a:t>
            </a:r>
            <a:r>
              <a:rPr lang="zh-CN" altLang="zh-CN" sz="2800" b="1"/>
              <a:t>二次型非正定</a:t>
            </a:r>
            <a:r>
              <a:rPr lang="en-US" altLang="zh-CN" sz="2800" b="1"/>
              <a:t>\n')</a:t>
            </a:r>
            <a:endParaRPr lang="zh-CN" altLang="zh-CN" sz="2800"/>
          </a:p>
          <a:p>
            <a:r>
              <a:rPr lang="en-US" altLang="zh-CN" sz="2800" b="1"/>
              <a:t>end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59919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949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A.6 </a:t>
            </a:r>
            <a:r>
              <a:rPr lang="zh-CN" altLang="en-US" sz="4200" b="1">
                <a:solidFill>
                  <a:srgbClr val="319095"/>
                </a:solidFill>
              </a:rPr>
              <a:t>数据处理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227503"/>
              </p:ext>
            </p:extLst>
          </p:nvPr>
        </p:nvGraphicFramePr>
        <p:xfrm>
          <a:off x="380515" y="1803925"/>
          <a:ext cx="8083550" cy="489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44621" progId="Word.Document.12">
                  <p:embed/>
                </p:oleObj>
              </mc:Choice>
              <mc:Fallback>
                <p:oleObj name="Document" r:id="rId2" imgW="8153322" imgH="494462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0515" y="1803925"/>
                        <a:ext cx="8083550" cy="4891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72A91438-A5FF-416E-A9CC-E926A3972AB5}"/>
              </a:ext>
            </a:extLst>
          </p:cNvPr>
          <p:cNvSpPr txBox="1"/>
          <p:nvPr/>
        </p:nvSpPr>
        <p:spPr>
          <a:xfrm>
            <a:off x="380515" y="1157594"/>
            <a:ext cx="8580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A.6.1  Matlab</a:t>
            </a:r>
            <a:r>
              <a:rPr lang="zh-CN" altLang="zh-CN" sz="3600" b="1">
                <a:solidFill>
                  <a:srgbClr val="0293B8"/>
                </a:solidFill>
              </a:rPr>
              <a:t>中的默认数据文件</a:t>
            </a:r>
            <a:r>
              <a:rPr lang="en-US" altLang="zh-CN" sz="3600" b="1">
                <a:solidFill>
                  <a:srgbClr val="0293B8"/>
                </a:solidFill>
              </a:rPr>
              <a:t>mat</a:t>
            </a:r>
            <a:r>
              <a:rPr lang="zh-CN" altLang="zh-CN" sz="3600" b="1">
                <a:solidFill>
                  <a:srgbClr val="0293B8"/>
                </a:solidFill>
              </a:rPr>
              <a:t>文件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44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576255"/>
              </p:ext>
            </p:extLst>
          </p:nvPr>
        </p:nvGraphicFramePr>
        <p:xfrm>
          <a:off x="477838" y="862013"/>
          <a:ext cx="8083550" cy="572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789676" progId="Word.Document.12">
                  <p:embed/>
                </p:oleObj>
              </mc:Choice>
              <mc:Fallback>
                <p:oleObj name="Document" r:id="rId2" imgW="8153322" imgH="578967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572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867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786900"/>
              </p:ext>
            </p:extLst>
          </p:nvPr>
        </p:nvGraphicFramePr>
        <p:xfrm>
          <a:off x="304800" y="1365250"/>
          <a:ext cx="8574088" cy="488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06852" imgH="5033913" progId="Word.Document.12">
                  <p:embed/>
                </p:oleObj>
              </mc:Choice>
              <mc:Fallback>
                <p:oleObj name="Document" r:id="rId2" imgW="8806852" imgH="503391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800" y="1365250"/>
                        <a:ext cx="8574088" cy="488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A.6.2  </a:t>
            </a:r>
            <a:r>
              <a:rPr lang="zh-CN" altLang="en-US" sz="3600" b="1">
                <a:solidFill>
                  <a:srgbClr val="0293B8"/>
                </a:solidFill>
              </a:rPr>
              <a:t>纯文本文件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0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264590"/>
              </p:ext>
            </p:extLst>
          </p:nvPr>
        </p:nvGraphicFramePr>
        <p:xfrm>
          <a:off x="373335" y="705259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2338" progId="Word.Document.12">
                  <p:embed/>
                </p:oleObj>
              </mc:Choice>
              <mc:Fallback>
                <p:oleObj name="Document" r:id="rId2" imgW="8153322" imgH="371233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35" y="705259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881054" y="2044005"/>
            <a:ext cx="7889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a=load('dataA_29.txt');</a:t>
            </a:r>
            <a:endParaRPr lang="zh-CN" altLang="zh-CN" sz="2800"/>
          </a:p>
          <a:p>
            <a:r>
              <a:rPr lang="zh-CN" altLang="zh-CN" sz="2800" b="1"/>
              <a:t>或者是</a:t>
            </a:r>
            <a:endParaRPr lang="zh-CN" altLang="zh-CN" sz="2800"/>
          </a:p>
          <a:p>
            <a:r>
              <a:rPr lang="en-US" altLang="zh-CN" sz="2800" b="1"/>
              <a:t>b=readmatrix('dataA_29.txt');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55683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414473"/>
              </p:ext>
            </p:extLst>
          </p:nvPr>
        </p:nvGraphicFramePr>
        <p:xfrm>
          <a:off x="373335" y="705259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3779" progId="Word.Document.12">
                  <p:embed/>
                </p:oleObj>
              </mc:Choice>
              <mc:Fallback>
                <p:oleObj name="Document" r:id="rId2" imgW="8153322" imgH="371377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35" y="705259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881054" y="2044005"/>
            <a:ext cx="78896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b=randi([0,10],3)  %</a:t>
            </a:r>
            <a:r>
              <a:rPr lang="zh-CN" altLang="zh-CN" sz="2800" b="1"/>
              <a:t>生成</a:t>
            </a:r>
            <a:r>
              <a:rPr lang="en-US" altLang="zh-CN" sz="2800" b="1"/>
              <a:t>3</a:t>
            </a:r>
            <a:r>
              <a:rPr lang="zh-CN" altLang="zh-CN" sz="2800" b="1"/>
              <a:t>阶随机整数矩阵</a:t>
            </a:r>
            <a:endParaRPr lang="zh-CN" altLang="zh-CN" sz="2800"/>
          </a:p>
          <a:p>
            <a:r>
              <a:rPr lang="en-US" altLang="zh-CN" sz="2800" b="1"/>
              <a:t>writematrix(b,'dataA_30.txt')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32548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976368"/>
              </p:ext>
            </p:extLst>
          </p:nvPr>
        </p:nvGraphicFramePr>
        <p:xfrm>
          <a:off x="373335" y="705259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5219" progId="Word.Document.12">
                  <p:embed/>
                </p:oleObj>
              </mc:Choice>
              <mc:Fallback>
                <p:oleObj name="Document" r:id="rId2" imgW="8153322" imgH="37152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35" y="705259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972494" y="2063355"/>
            <a:ext cx="78896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clc, clear, a=normrnd(0,1,100,200);</a:t>
            </a:r>
            <a:endParaRPr lang="zh-CN" altLang="zh-CN" sz="2800"/>
          </a:p>
          <a:p>
            <a:r>
              <a:rPr lang="en-US" altLang="zh-CN" sz="2800" b="1"/>
              <a:t>writematrix(a, 'dataA_31.xlsx')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63940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884455"/>
              </p:ext>
            </p:extLst>
          </p:nvPr>
        </p:nvGraphicFramePr>
        <p:xfrm>
          <a:off x="304800" y="1365250"/>
          <a:ext cx="8574088" cy="174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36582" imgH="1797239" progId="Word.Document.12">
                  <p:embed/>
                </p:oleObj>
              </mc:Choice>
              <mc:Fallback>
                <p:oleObj name="Document" r:id="rId2" imgW="8836582" imgH="179723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800" y="1365250"/>
                        <a:ext cx="8574088" cy="174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A.6.3  Excel</a:t>
            </a:r>
            <a:r>
              <a:rPr lang="zh-CN" altLang="zh-CN" sz="3600" b="1">
                <a:solidFill>
                  <a:srgbClr val="0293B8"/>
                </a:solidFill>
              </a:rPr>
              <a:t>文件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02CC5D-D593-4806-BC27-410A3AA538B9}"/>
              </a:ext>
            </a:extLst>
          </p:cNvPr>
          <p:cNvSpPr txBox="1"/>
          <p:nvPr/>
        </p:nvSpPr>
        <p:spPr>
          <a:xfrm>
            <a:off x="494638" y="2789219"/>
            <a:ext cx="81944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a=rand(5,10); warning('off')</a:t>
            </a:r>
            <a:endParaRPr lang="zh-CN" altLang="zh-CN" sz="2800"/>
          </a:p>
          <a:p>
            <a:r>
              <a:rPr lang="en-US" altLang="zh-CN" sz="2800" b="1"/>
              <a:t>writematrix(a, 'dataA_32.xlsx', 'Sheet', 2, 'Range', 'B2')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66208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9411394"/>
              </p:ext>
            </p:extLst>
          </p:nvPr>
        </p:nvGraphicFramePr>
        <p:xfrm>
          <a:off x="477838" y="862013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5854" progId="Word.Document.12">
                  <p:embed/>
                </p:oleObj>
              </mc:Choice>
              <mc:Fallback>
                <p:oleObj name="Document" r:id="rId2" imgW="8153322" imgH="37058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862013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197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5279303"/>
              </p:ext>
            </p:extLst>
          </p:nvPr>
        </p:nvGraphicFramePr>
        <p:xfrm>
          <a:off x="373335" y="705259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7021" progId="Word.Document.12">
                  <p:embed/>
                </p:oleObj>
              </mc:Choice>
              <mc:Fallback>
                <p:oleObj name="Document" r:id="rId2" imgW="8153322" imgH="371702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35" y="705259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373335" y="2644710"/>
            <a:ext cx="8419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b=</a:t>
            </a:r>
            <a:r>
              <a:rPr lang="en-US" altLang="zh-CN" sz="2800" b="1" dirty="0" err="1"/>
              <a:t>readmatrix</a:t>
            </a:r>
            <a:r>
              <a:rPr lang="en-US" altLang="zh-CN" sz="2800" b="1" dirty="0"/>
              <a:t>('dataA_32.xlsx','Sheet',2,'Range','C3:F6')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91623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0868339"/>
              </p:ext>
            </p:extLst>
          </p:nvPr>
        </p:nvGraphicFramePr>
        <p:xfrm>
          <a:off x="304800" y="1365250"/>
          <a:ext cx="8601075" cy="455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36582" imgH="4692851" progId="Word.Document.12">
                  <p:embed/>
                </p:oleObj>
              </mc:Choice>
              <mc:Fallback>
                <p:oleObj name="Document" r:id="rId2" imgW="8836582" imgH="469285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800" y="1365250"/>
                        <a:ext cx="8601075" cy="4557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A.6.4  </a:t>
            </a:r>
            <a:r>
              <a:rPr lang="zh-CN" altLang="en-US" sz="3600" b="1">
                <a:solidFill>
                  <a:srgbClr val="0293B8"/>
                </a:solidFill>
              </a:rPr>
              <a:t>字符串数据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55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551842"/>
              </p:ext>
            </p:extLst>
          </p:nvPr>
        </p:nvGraphicFramePr>
        <p:xfrm>
          <a:off x="373335" y="509314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153322" imgH="3718461" progId="Word.Document.12">
                  <p:embed/>
                </p:oleObj>
              </mc:Choice>
              <mc:Fallback>
                <p:oleObj name="Document" r:id="rId3" imgW="8153322" imgH="37184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335" y="509314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961163" y="1495177"/>
            <a:ext cx="84197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clear, f = </a:t>
            </a:r>
            <a:r>
              <a:rPr lang="en-US" altLang="zh-CN" sz="2800" b="1" dirty="0" err="1"/>
              <a:t>fopen</a:t>
            </a:r>
            <a:r>
              <a:rPr lang="en-US" altLang="zh-CN" sz="2800" b="1" dirty="0"/>
              <a:t>('dataA_34_1.txt');</a:t>
            </a:r>
          </a:p>
          <a:p>
            <a:r>
              <a:rPr lang="en-US" altLang="zh-CN" sz="2800" b="1" dirty="0"/>
              <a:t>d0 = </a:t>
            </a:r>
            <a:r>
              <a:rPr lang="en-US" altLang="zh-CN" sz="2800" b="1" dirty="0" err="1"/>
              <a:t>textscan</a:t>
            </a:r>
            <a:r>
              <a:rPr lang="en-US" altLang="zh-CN" sz="2800" b="1" dirty="0"/>
              <a:t>(f, '%s’); d = d0{1};</a:t>
            </a:r>
          </a:p>
          <a:p>
            <a:r>
              <a:rPr lang="en-US" altLang="zh-CN" sz="2800" b="1" dirty="0"/>
              <a:t>for </a:t>
            </a:r>
            <a:r>
              <a:rPr lang="en-US" altLang="zh-CN" sz="2800" b="1" dirty="0" err="1"/>
              <a:t>i</a:t>
            </a:r>
            <a:r>
              <a:rPr lang="en-US" altLang="zh-CN" sz="2800" b="1" dirty="0"/>
              <a:t> = 1:length(d)</a:t>
            </a:r>
          </a:p>
          <a:p>
            <a:r>
              <a:rPr lang="en-US" altLang="zh-CN" sz="2800" b="1" dirty="0"/>
              <a:t>    a = sum(d{</a:t>
            </a:r>
            <a:r>
              <a:rPr lang="en-US" altLang="zh-CN" sz="2800" b="1" dirty="0" err="1"/>
              <a:t>i</a:t>
            </a:r>
            <a:r>
              <a:rPr lang="en-US" altLang="zh-CN" sz="2800" b="1" dirty="0"/>
              <a:t>} == 97); c = sum(d{</a:t>
            </a:r>
            <a:r>
              <a:rPr lang="en-US" altLang="zh-CN" sz="2800" b="1" dirty="0" err="1"/>
              <a:t>i</a:t>
            </a:r>
            <a:r>
              <a:rPr lang="en-US" altLang="zh-CN" sz="2800" b="1" dirty="0"/>
              <a:t>} == 99);</a:t>
            </a:r>
          </a:p>
          <a:p>
            <a:r>
              <a:rPr lang="en-US" altLang="zh-CN" sz="2800" b="1" dirty="0"/>
              <a:t>    g = sum(d{</a:t>
            </a:r>
            <a:r>
              <a:rPr lang="en-US" altLang="zh-CN" sz="2800" b="1" dirty="0" err="1"/>
              <a:t>i</a:t>
            </a:r>
            <a:r>
              <a:rPr lang="en-US" altLang="zh-CN" sz="2800" b="1" dirty="0"/>
              <a:t>} == 103); t = sum(d{</a:t>
            </a:r>
            <a:r>
              <a:rPr lang="en-US" altLang="zh-CN" sz="2800" b="1" dirty="0" err="1"/>
              <a:t>i</a:t>
            </a:r>
            <a:r>
              <a:rPr lang="en-US" altLang="zh-CN" sz="2800" b="1" dirty="0"/>
              <a:t>} == 116);</a:t>
            </a:r>
          </a:p>
          <a:p>
            <a:r>
              <a:rPr lang="en-US" altLang="zh-CN" sz="2800" b="1" dirty="0"/>
              <a:t>    n = sum(d{</a:t>
            </a:r>
            <a:r>
              <a:rPr lang="en-US" altLang="zh-CN" sz="2800" b="1" dirty="0" err="1"/>
              <a:t>i</a:t>
            </a:r>
            <a:r>
              <a:rPr lang="en-US" altLang="zh-CN" sz="2800" b="1" dirty="0"/>
              <a:t>} &gt;= 97 &amp; d{</a:t>
            </a:r>
            <a:r>
              <a:rPr lang="en-US" altLang="zh-CN" sz="2800" b="1" dirty="0" err="1"/>
              <a:t>i</a:t>
            </a:r>
            <a:r>
              <a:rPr lang="en-US" altLang="zh-CN" sz="2800" b="1" dirty="0"/>
              <a:t>} &lt;= 122); %</a:t>
            </a:r>
            <a:r>
              <a:rPr lang="zh-CN" altLang="en-US" sz="2800" b="1" dirty="0"/>
              <a:t>检验</a:t>
            </a:r>
            <a:r>
              <a:rPr lang="en-US" altLang="zh-CN" sz="2800" b="1" dirty="0"/>
              <a:t>26</a:t>
            </a:r>
            <a:r>
              <a:rPr lang="zh-CN" altLang="en-US" sz="2800" b="1" dirty="0"/>
              <a:t>个小写字符的个数</a:t>
            </a:r>
          </a:p>
          <a:p>
            <a:r>
              <a:rPr lang="zh-CN" altLang="en-US" sz="2800" b="1" dirty="0"/>
              <a:t>    </a:t>
            </a:r>
            <a:r>
              <a:rPr lang="en-US" altLang="zh-CN" sz="2800" b="1" dirty="0"/>
              <a:t>s(</a:t>
            </a:r>
            <a:r>
              <a:rPr lang="en-US" altLang="zh-CN" sz="2800" b="1" dirty="0" err="1"/>
              <a:t>i</a:t>
            </a:r>
            <a:r>
              <a:rPr lang="en-US" altLang="zh-CN" sz="2800" b="1" dirty="0"/>
              <a:t>, :) = [a, c, g, t, n, a + c + g + t];</a:t>
            </a:r>
          </a:p>
          <a:p>
            <a:r>
              <a:rPr lang="en-US" altLang="zh-CN" sz="2800" b="1" dirty="0"/>
              <a:t>end</a:t>
            </a:r>
          </a:p>
          <a:p>
            <a:r>
              <a:rPr lang="en-US" altLang="zh-CN" sz="2800" b="1" dirty="0"/>
              <a:t>s, he = sum(s)</a:t>
            </a:r>
          </a:p>
          <a:p>
            <a:r>
              <a:rPr lang="en-US" altLang="zh-CN" sz="2800" b="1" dirty="0" err="1"/>
              <a:t>writematrix</a:t>
            </a:r>
            <a:r>
              <a:rPr lang="en-US" altLang="zh-CN" sz="2800" b="1" dirty="0"/>
              <a:t>(s, 'dataA_34_2.txt')</a:t>
            </a:r>
            <a:endParaRPr lang="zh-CN" altLang="zh-CN" sz="2800" b="1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CAD63AD-5606-4F24-A159-3E036C326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167693"/>
              </p:ext>
            </p:extLst>
          </p:nvPr>
        </p:nvGraphicFramePr>
        <p:xfrm>
          <a:off x="-358185" y="6396294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8153322" imgH="3718461" progId="Word.Document.12">
                  <p:embed/>
                </p:oleObj>
              </mc:Choice>
              <mc:Fallback>
                <p:oleObj name="Document" r:id="rId5" imgW="8153322" imgH="37184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358185" y="6396294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45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999836"/>
              </p:ext>
            </p:extLst>
          </p:nvPr>
        </p:nvGraphicFramePr>
        <p:xfrm>
          <a:off x="380515" y="1456690"/>
          <a:ext cx="8601075" cy="455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36582" imgH="4695733" progId="Word.Document.12">
                  <p:embed/>
                </p:oleObj>
              </mc:Choice>
              <mc:Fallback>
                <p:oleObj name="Document" r:id="rId2" imgW="8836582" imgH="46957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0515" y="1456690"/>
                        <a:ext cx="8601075" cy="4557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A.6.5  </a:t>
            </a:r>
            <a:r>
              <a:rPr lang="zh-CN" altLang="en-US" sz="3600" b="1">
                <a:solidFill>
                  <a:srgbClr val="0293B8"/>
                </a:solidFill>
              </a:rPr>
              <a:t>图像文件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4911EC-26B1-40B1-AC21-B348EBFCD2A2}"/>
              </a:ext>
            </a:extLst>
          </p:cNvPr>
          <p:cNvSpPr txBox="1"/>
          <p:nvPr/>
        </p:nvSpPr>
        <p:spPr>
          <a:xfrm>
            <a:off x="873874" y="3429000"/>
            <a:ext cx="788961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a=imread('dataA_35_1.bmp'); subplot(121), imshow(a)</a:t>
            </a:r>
            <a:endParaRPr lang="zh-CN" altLang="zh-CN" sz="2800"/>
          </a:p>
          <a:p>
            <a:r>
              <a:rPr lang="en-US" altLang="zh-CN" sz="2800" b="1"/>
              <a:t>imwrite(a,'dataA_35_2.jpg');</a:t>
            </a:r>
            <a:endParaRPr lang="zh-CN" altLang="zh-CN" sz="2800"/>
          </a:p>
          <a:p>
            <a:r>
              <a:rPr lang="en-US" altLang="zh-CN" sz="2800" b="1"/>
              <a:t>subplot(122), imshow('dataA_35_2.jpg')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216714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7153329"/>
              </p:ext>
            </p:extLst>
          </p:nvPr>
        </p:nvGraphicFramePr>
        <p:xfrm>
          <a:off x="373335" y="705259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2338" progId="Word.Document.12">
                  <p:embed/>
                </p:oleObj>
              </mc:Choice>
              <mc:Fallback>
                <p:oleObj name="Document" r:id="rId2" imgW="8153322" imgH="371233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35" y="705259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1037808" y="2180999"/>
            <a:ext cx="788961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clc, clear</a:t>
            </a:r>
            <a:endParaRPr lang="zh-CN" altLang="zh-CN" sz="2800"/>
          </a:p>
          <a:p>
            <a:r>
              <a:rPr lang="en-US" altLang="zh-CN" sz="2800" b="1"/>
              <a:t>for i=1:10</a:t>
            </a:r>
            <a:endParaRPr lang="zh-CN" altLang="zh-CN" sz="2800"/>
          </a:p>
          <a:p>
            <a:r>
              <a:rPr lang="en-US" altLang="zh-CN" sz="2800" b="1"/>
              <a:t>    str=['A_36_',int2str(i),'.jpg'];</a:t>
            </a:r>
            <a:endParaRPr lang="zh-CN" altLang="zh-CN" sz="2800"/>
          </a:p>
          <a:p>
            <a:r>
              <a:rPr lang="en-US" altLang="zh-CN" sz="2800" b="1"/>
              <a:t>    a(:,:,1)=rand(500); a(:,:,2)=rand(500)+100; a(:,:,3)=rand(500)+200;</a:t>
            </a:r>
            <a:endParaRPr lang="zh-CN" altLang="zh-CN" sz="2800"/>
          </a:p>
          <a:p>
            <a:r>
              <a:rPr lang="en-US" altLang="zh-CN" sz="2800" b="1"/>
              <a:t>    imwrite(a,str);</a:t>
            </a:r>
            <a:endParaRPr lang="zh-CN" altLang="zh-CN" sz="2800"/>
          </a:p>
          <a:p>
            <a:r>
              <a:rPr lang="en-US" altLang="zh-CN" sz="2800" b="1"/>
              <a:t>end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89762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562696"/>
              </p:ext>
            </p:extLst>
          </p:nvPr>
        </p:nvGraphicFramePr>
        <p:xfrm>
          <a:off x="271462" y="1347697"/>
          <a:ext cx="8601075" cy="455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36582" imgH="4698976" progId="Word.Document.12">
                  <p:embed/>
                </p:oleObj>
              </mc:Choice>
              <mc:Fallback>
                <p:oleObj name="Document" r:id="rId2" imgW="8836582" imgH="469897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1462" y="1347697"/>
                        <a:ext cx="8601075" cy="4557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A.6.6  </a:t>
            </a:r>
            <a:r>
              <a:rPr lang="zh-CN" altLang="en-US" sz="3600" b="1">
                <a:solidFill>
                  <a:srgbClr val="0293B8"/>
                </a:solidFill>
              </a:rPr>
              <a:t>数据的批处理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4911EC-26B1-40B1-AC21-B348EBFCD2A2}"/>
              </a:ext>
            </a:extLst>
          </p:cNvPr>
          <p:cNvSpPr txBox="1"/>
          <p:nvPr/>
        </p:nvSpPr>
        <p:spPr>
          <a:xfrm>
            <a:off x="602411" y="2612201"/>
            <a:ext cx="827012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00" b="1"/>
              <a:t>clc, clear</a:t>
            </a:r>
            <a:endParaRPr lang="zh-CN" altLang="zh-CN" sz="2600"/>
          </a:p>
          <a:p>
            <a:r>
              <a:rPr lang="en-US" altLang="zh-CN" sz="2600" b="1"/>
              <a:t>mydata=cell(1, 5); %</a:t>
            </a:r>
            <a:r>
              <a:rPr lang="zh-CN" altLang="zh-CN" sz="2600" b="1"/>
              <a:t>初始化存放各个文件数据的细胞数组</a:t>
            </a:r>
            <a:endParaRPr lang="zh-CN" altLang="zh-CN" sz="2600"/>
          </a:p>
          <a:p>
            <a:r>
              <a:rPr lang="en-US" altLang="zh-CN" sz="2600" b="1"/>
              <a:t>for k=1:5</a:t>
            </a:r>
            <a:endParaRPr lang="zh-CN" altLang="zh-CN" sz="2600"/>
          </a:p>
          <a:p>
            <a:r>
              <a:rPr lang="en-US" altLang="zh-CN" sz="2600" b="1"/>
              <a:t>    filename=sprintf('A_37_%d.xlsx', k); %</a:t>
            </a:r>
            <a:r>
              <a:rPr lang="zh-CN" altLang="zh-CN" sz="2600" b="1"/>
              <a:t>构造文件名的格式化字符串</a:t>
            </a:r>
            <a:endParaRPr lang="zh-CN" altLang="zh-CN" sz="2600"/>
          </a:p>
          <a:p>
            <a:r>
              <a:rPr lang="en-US" altLang="zh-CN" sz="2600" b="1"/>
              <a:t>    mydata{k}=importdata(filename); %</a:t>
            </a:r>
            <a:r>
              <a:rPr lang="zh-CN" altLang="zh-CN" sz="2600" b="1"/>
              <a:t>从文件导入数据</a:t>
            </a:r>
            <a:endParaRPr lang="zh-CN" altLang="zh-CN" sz="2600"/>
          </a:p>
          <a:p>
            <a:r>
              <a:rPr lang="en-US" altLang="zh-CN" sz="2600" b="1"/>
              <a:t>end</a:t>
            </a:r>
            <a:endParaRPr lang="zh-CN" altLang="zh-CN" sz="2600"/>
          </a:p>
          <a:p>
            <a:r>
              <a:rPr lang="en-US" altLang="zh-CN" sz="2600" b="1"/>
              <a:t>celldisp(mydata) %</a:t>
            </a:r>
            <a:r>
              <a:rPr lang="zh-CN" altLang="zh-CN" sz="2600" b="1"/>
              <a:t>显示细胞数组的数据</a:t>
            </a:r>
            <a:endParaRPr lang="zh-CN" altLang="zh-CN" sz="2600"/>
          </a:p>
        </p:txBody>
      </p:sp>
    </p:spTree>
    <p:extLst>
      <p:ext uri="{BB962C8B-B14F-4D97-AF65-F5344CB8AC3E}">
        <p14:creationId xmlns:p14="http://schemas.microsoft.com/office/powerpoint/2010/main" val="306024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768505"/>
              </p:ext>
            </p:extLst>
          </p:nvPr>
        </p:nvGraphicFramePr>
        <p:xfrm>
          <a:off x="373335" y="705259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3779" progId="Word.Document.12">
                  <p:embed/>
                </p:oleObj>
              </mc:Choice>
              <mc:Fallback>
                <p:oleObj name="Document" r:id="rId2" imgW="8153322" imgH="371377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35" y="705259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881054" y="2540409"/>
            <a:ext cx="788961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clc, clear, d=cell(1,5); %</a:t>
            </a:r>
            <a:r>
              <a:rPr lang="zh-CN" altLang="zh-CN" sz="2800" b="1"/>
              <a:t>初始化</a:t>
            </a:r>
            <a:endParaRPr lang="zh-CN" altLang="zh-CN" sz="2800"/>
          </a:p>
          <a:p>
            <a:r>
              <a:rPr lang="en-US" altLang="zh-CN" sz="2800" b="1"/>
              <a:t>for k=1:5</a:t>
            </a:r>
            <a:endParaRPr lang="zh-CN" altLang="zh-CN" sz="2800"/>
          </a:p>
          <a:p>
            <a:r>
              <a:rPr lang="en-US" altLang="zh-CN" sz="2800" b="1"/>
              <a:t>    fileName=sprintf('A_38_%02d.xlsx',k);</a:t>
            </a:r>
            <a:endParaRPr lang="zh-CN" altLang="zh-CN" sz="2800"/>
          </a:p>
          <a:p>
            <a:r>
              <a:rPr lang="en-US" altLang="zh-CN" sz="2800" b="1"/>
              <a:t>    d{k}=readmatrix(fileName,'Sheet',2,'Range','A1:C3');</a:t>
            </a:r>
            <a:endParaRPr lang="zh-CN" altLang="zh-CN" sz="2800"/>
          </a:p>
          <a:p>
            <a:r>
              <a:rPr lang="en-US" altLang="zh-CN" sz="2800" b="1"/>
              <a:t>end</a:t>
            </a:r>
            <a:endParaRPr lang="zh-CN" altLang="zh-CN" sz="2800"/>
          </a:p>
          <a:p>
            <a:r>
              <a:rPr lang="en-US" altLang="zh-CN" sz="2800" b="1"/>
              <a:t>celldisp(d) %</a:t>
            </a:r>
            <a:r>
              <a:rPr lang="zh-CN" altLang="zh-CN" sz="2800" b="1"/>
              <a:t>显示细胞数组的数据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70300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064783"/>
              </p:ext>
            </p:extLst>
          </p:nvPr>
        </p:nvGraphicFramePr>
        <p:xfrm>
          <a:off x="373335" y="705259"/>
          <a:ext cx="80835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15219" progId="Word.Document.12">
                  <p:embed/>
                </p:oleObj>
              </mc:Choice>
              <mc:Fallback>
                <p:oleObj name="Document" r:id="rId2" imgW="8153322" imgH="37152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35" y="705259"/>
                        <a:ext cx="80835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B337BC1-0BA3-4A67-8C1D-2B07EF49949F}"/>
              </a:ext>
            </a:extLst>
          </p:cNvPr>
          <p:cNvSpPr txBox="1"/>
          <p:nvPr/>
        </p:nvSpPr>
        <p:spPr>
          <a:xfrm>
            <a:off x="881054" y="2067235"/>
            <a:ext cx="788961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clc, clear</a:t>
            </a:r>
            <a:endParaRPr lang="zh-CN" altLang="zh-CN" sz="2800"/>
          </a:p>
          <a:p>
            <a:r>
              <a:rPr lang="en-US" altLang="zh-CN" sz="2800" b="1"/>
              <a:t>fi=dir('*.xlsx') %</a:t>
            </a:r>
            <a:r>
              <a:rPr lang="zh-CN" altLang="zh-CN" sz="2800" b="1"/>
              <a:t>提出</a:t>
            </a:r>
            <a:r>
              <a:rPr lang="en-US" altLang="zh-CN" sz="2800" b="1"/>
              <a:t>Excel</a:t>
            </a:r>
            <a:r>
              <a:rPr lang="zh-CN" altLang="zh-CN" sz="2800" b="1"/>
              <a:t>文件的信息，返回值是结构数组</a:t>
            </a:r>
            <a:endParaRPr lang="zh-CN" altLang="zh-CN" sz="2800"/>
          </a:p>
          <a:p>
            <a:r>
              <a:rPr lang="en-US" altLang="zh-CN" sz="2800" b="1"/>
              <a:t>n=length(fi); %</a:t>
            </a:r>
            <a:r>
              <a:rPr lang="zh-CN" altLang="zh-CN" sz="2800" b="1"/>
              <a:t>计算</a:t>
            </a:r>
            <a:r>
              <a:rPr lang="en-US" altLang="zh-CN" sz="2800" b="1"/>
              <a:t>Excel</a:t>
            </a:r>
            <a:r>
              <a:rPr lang="zh-CN" altLang="zh-CN" sz="2800" b="1"/>
              <a:t>文件的个数</a:t>
            </a:r>
            <a:endParaRPr lang="zh-CN" altLang="zh-CN" sz="2800"/>
          </a:p>
          <a:p>
            <a:r>
              <a:rPr lang="en-US" altLang="zh-CN" sz="2800" b="1"/>
              <a:t>d=cell(1,n); %</a:t>
            </a:r>
            <a:r>
              <a:rPr lang="zh-CN" altLang="zh-CN" sz="2800" b="1"/>
              <a:t>初始化</a:t>
            </a:r>
            <a:endParaRPr lang="zh-CN" altLang="zh-CN" sz="2800"/>
          </a:p>
          <a:p>
            <a:r>
              <a:rPr lang="en-US" altLang="zh-CN" sz="2800" b="1"/>
              <a:t>for k=1:n</a:t>
            </a:r>
            <a:endParaRPr lang="zh-CN" altLang="zh-CN" sz="2800"/>
          </a:p>
          <a:p>
            <a:r>
              <a:rPr lang="en-US" altLang="zh-CN" sz="2800" b="1"/>
              <a:t>    d{k}=importdata(fi(k).name);</a:t>
            </a:r>
            <a:endParaRPr lang="zh-CN" altLang="zh-CN" sz="2800"/>
          </a:p>
          <a:p>
            <a:r>
              <a:rPr lang="en-US" altLang="zh-CN" sz="2800" b="1"/>
              <a:t>end</a:t>
            </a:r>
            <a:endParaRPr lang="zh-CN" altLang="zh-CN" sz="2800"/>
          </a:p>
          <a:p>
            <a:r>
              <a:rPr lang="en-US" altLang="zh-CN" sz="2800" b="1"/>
              <a:t>celldisp(d) %</a:t>
            </a:r>
            <a:r>
              <a:rPr lang="zh-CN" altLang="zh-CN" sz="2800" b="1"/>
              <a:t>显示细胞数组的数据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365840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353852"/>
              </p:ext>
            </p:extLst>
          </p:nvPr>
        </p:nvGraphicFramePr>
        <p:xfrm>
          <a:off x="114708" y="1333286"/>
          <a:ext cx="8601075" cy="455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36582" imgH="4702218" progId="Word.Document.12">
                  <p:embed/>
                </p:oleObj>
              </mc:Choice>
              <mc:Fallback>
                <p:oleObj name="Document" r:id="rId2" imgW="8836582" imgH="470221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4708" y="1333286"/>
                        <a:ext cx="8601075" cy="4557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A.6.7  </a:t>
            </a:r>
            <a:r>
              <a:rPr lang="zh-CN" altLang="en-US" sz="3600" b="1">
                <a:solidFill>
                  <a:srgbClr val="0293B8"/>
                </a:solidFill>
              </a:rPr>
              <a:t>时间序列数据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4911EC-26B1-40B1-AC21-B348EBFCD2A2}"/>
              </a:ext>
            </a:extLst>
          </p:cNvPr>
          <p:cNvSpPr txBox="1"/>
          <p:nvPr/>
        </p:nvSpPr>
        <p:spPr>
          <a:xfrm>
            <a:off x="759166" y="2136338"/>
            <a:ext cx="827012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00" b="1"/>
              <a:t>clc, clear</a:t>
            </a:r>
            <a:endParaRPr lang="zh-CN" altLang="zh-CN" sz="2600"/>
          </a:p>
          <a:p>
            <a:r>
              <a:rPr lang="en-US" altLang="zh-CN" sz="2600" b="1"/>
              <a:t>rng('shuffle')  %</a:t>
            </a:r>
            <a:r>
              <a:rPr lang="zh-CN" altLang="zh-CN" sz="2600" b="1"/>
              <a:t>根据当前时间为随机数生成器提供种子</a:t>
            </a:r>
            <a:endParaRPr lang="zh-CN" altLang="zh-CN" sz="2600"/>
          </a:p>
          <a:p>
            <a:r>
              <a:rPr lang="en-US" altLang="zh-CN" sz="2600" b="1"/>
              <a:t>a=randn(6,1); %</a:t>
            </a:r>
            <a:r>
              <a:rPr lang="zh-CN" altLang="zh-CN" sz="2600" b="1"/>
              <a:t>生成服从标准正态分布的伪随机数</a:t>
            </a:r>
            <a:endParaRPr lang="zh-CN" altLang="zh-CN" sz="2600"/>
          </a:p>
          <a:p>
            <a:r>
              <a:rPr lang="en-US" altLang="zh-CN" sz="2600" b="1"/>
              <a:t>b=[today:today+5]'  %</a:t>
            </a:r>
            <a:r>
              <a:rPr lang="zh-CN" altLang="zh-CN" sz="2600" b="1"/>
              <a:t>从今天到后面</a:t>
            </a:r>
            <a:r>
              <a:rPr lang="en-US" altLang="zh-CN" sz="2600" b="1"/>
              <a:t>5</a:t>
            </a:r>
            <a:r>
              <a:rPr lang="zh-CN" altLang="zh-CN" sz="2600" b="1"/>
              <a:t>天</a:t>
            </a:r>
            <a:endParaRPr lang="zh-CN" altLang="zh-CN" sz="2600"/>
          </a:p>
          <a:p>
            <a:r>
              <a:rPr lang="en-US" altLang="zh-CN" sz="2600" b="1"/>
              <a:t>c=datetime(b,'ConvertFrom','datenum')</a:t>
            </a:r>
            <a:endParaRPr lang="zh-CN" altLang="zh-CN" sz="2600"/>
          </a:p>
          <a:p>
            <a:r>
              <a:rPr lang="en-US" altLang="zh-CN" sz="2600" b="1"/>
              <a:t>T=array2timetable(a,'RowTimes',c)  %</a:t>
            </a:r>
            <a:r>
              <a:rPr lang="zh-CN" altLang="zh-CN" sz="2600" b="1"/>
              <a:t>生成时间序列数据</a:t>
            </a:r>
            <a:endParaRPr lang="zh-CN" altLang="zh-CN" sz="2600"/>
          </a:p>
          <a:p>
            <a:r>
              <a:rPr lang="en-US" altLang="zh-CN" sz="2600" b="1"/>
              <a:t>T.a(3)=NaN;  %</a:t>
            </a:r>
            <a:r>
              <a:rPr lang="zh-CN" altLang="zh-CN" sz="2600" b="1"/>
              <a:t>将第</a:t>
            </a:r>
            <a:r>
              <a:rPr lang="en-US" altLang="zh-CN" sz="2600" b="1"/>
              <a:t>3</a:t>
            </a:r>
            <a:r>
              <a:rPr lang="zh-CN" altLang="zh-CN" sz="2600" b="1"/>
              <a:t>个数据变为缺失值</a:t>
            </a:r>
            <a:r>
              <a:rPr lang="en-US" altLang="zh-CN" sz="2600" b="1"/>
              <a:t>NaN</a:t>
            </a:r>
            <a:endParaRPr lang="zh-CN" altLang="zh-CN" sz="2600"/>
          </a:p>
          <a:p>
            <a:r>
              <a:rPr lang="en-US" altLang="zh-CN" sz="2600" b="1"/>
              <a:t>newT=fillmissing(T,'linear') %</a:t>
            </a:r>
            <a:r>
              <a:rPr lang="zh-CN" altLang="zh-CN" sz="2600" b="1"/>
              <a:t>用线性插值填补时间序列中的缺失数据</a:t>
            </a:r>
            <a:endParaRPr lang="zh-CN" altLang="zh-CN" sz="2600"/>
          </a:p>
          <a:p>
            <a:r>
              <a:rPr lang="en-US" altLang="zh-CN" sz="2600" b="1"/>
              <a:t>data=table2array(newT) %</a:t>
            </a:r>
            <a:r>
              <a:rPr lang="zh-CN" altLang="zh-CN" sz="2600" b="1"/>
              <a:t>时间序列数据转成普通数据</a:t>
            </a:r>
            <a:endParaRPr lang="zh-CN" altLang="zh-CN" sz="2600"/>
          </a:p>
        </p:txBody>
      </p:sp>
    </p:spTree>
    <p:extLst>
      <p:ext uri="{BB962C8B-B14F-4D97-AF65-F5344CB8AC3E}">
        <p14:creationId xmlns:p14="http://schemas.microsoft.com/office/powerpoint/2010/main" val="56307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820063"/>
              </p:ext>
            </p:extLst>
          </p:nvPr>
        </p:nvGraphicFramePr>
        <p:xfrm>
          <a:off x="577056" y="1550625"/>
          <a:ext cx="7989887" cy="455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20773" imgH="4683178" progId="Word.Document.12">
                  <p:embed/>
                </p:oleObj>
              </mc:Choice>
              <mc:Fallback>
                <p:oleObj name="Document" r:id="rId2" imgW="8220773" imgH="46831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7056" y="1550625"/>
                        <a:ext cx="7989887" cy="455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E8F469D-FF6C-4B17-A1B0-D65CAE77C149}"/>
              </a:ext>
            </a:extLst>
          </p:cNvPr>
          <p:cNvSpPr txBox="1"/>
          <p:nvPr/>
        </p:nvSpPr>
        <p:spPr>
          <a:xfrm>
            <a:off x="380515" y="622011"/>
            <a:ext cx="855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A.6.8  </a:t>
            </a:r>
            <a:r>
              <a:rPr lang="zh-CN" altLang="en-US" sz="3600" b="1">
                <a:solidFill>
                  <a:srgbClr val="0293B8"/>
                </a:solidFill>
              </a:rPr>
              <a:t>日期和时间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9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3802</TotalTime>
  <Words>2835</Words>
  <Application>Microsoft Office PowerPoint</Application>
  <PresentationFormat>全屏显示(4:3)</PresentationFormat>
  <Paragraphs>231</Paragraphs>
  <Slides>104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104</vt:i4>
      </vt:variant>
    </vt:vector>
  </HeadingPairs>
  <TitlesOfParts>
    <vt:vector size="118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4_Office 主题​​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常数项级数</dc:title>
  <dc:creator>Happy</dc:creator>
  <cp:lastModifiedBy>孤莱 端木</cp:lastModifiedBy>
  <cp:revision>180</cp:revision>
  <dcterms:created xsi:type="dcterms:W3CDTF">2020-06-24T23:10:14Z</dcterms:created>
  <dcterms:modified xsi:type="dcterms:W3CDTF">2023-08-06T07:17:49Z</dcterms:modified>
</cp:coreProperties>
</file>